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75" r:id="rId4"/>
    <p:sldId id="277" r:id="rId5"/>
    <p:sldId id="278" r:id="rId6"/>
    <p:sldId id="259" r:id="rId7"/>
    <p:sldId id="284" r:id="rId8"/>
    <p:sldId id="286" r:id="rId9"/>
    <p:sldId id="282" r:id="rId10"/>
    <p:sldId id="271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7292A2E-F333-43FB-9621-5CBBE7FDCDCB}" styleName="Светлый стиль 2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>
                <a:solidFill>
                  <a:schemeClr val="tx1"/>
                </a:solidFill>
              </a:rPr>
              <a:t>Среднесписочная численность работников, чел.,%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584580533595679"/>
          <c:y val="0.23991022719153865"/>
          <c:w val="0.74197742810414347"/>
          <c:h val="0.5174938773887142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Среднесписочная численность работников, чел.,%</c:v>
                </c:pt>
              </c:strCache>
            </c:strRef>
          </c:tx>
          <c:dPt>
            <c:idx val="0"/>
            <c:bubble3D val="0"/>
            <c:explosion val="12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8108-4978-B9F0-B414B2E90D9D}"/>
              </c:ext>
            </c:extLst>
          </c:dPt>
          <c:dPt>
            <c:idx val="1"/>
            <c:bubble3D val="0"/>
            <c:explosion val="12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8108-4978-B9F0-B414B2E90D9D}"/>
              </c:ext>
            </c:extLst>
          </c:dPt>
          <c:dPt>
            <c:idx val="2"/>
            <c:bubble3D val="0"/>
            <c:explosion val="13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108-4978-B9F0-B414B2E90D9D}"/>
              </c:ext>
            </c:extLst>
          </c:dPt>
          <c:dPt>
            <c:idx val="3"/>
            <c:bubble3D val="0"/>
            <c:explosion val="6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8108-4978-B9F0-B414B2E90D9D}"/>
              </c:ext>
            </c:extLst>
          </c:dPt>
          <c:dPt>
            <c:idx val="4"/>
            <c:bubble3D val="0"/>
            <c:explosion val="11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8108-4978-B9F0-B414B2E90D9D}"/>
              </c:ext>
            </c:extLst>
          </c:dPt>
          <c:dPt>
            <c:idx val="5"/>
            <c:bubble3D val="0"/>
            <c:explosion val="13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108-4978-B9F0-B414B2E90D9D}"/>
              </c:ext>
            </c:extLst>
          </c:dPt>
          <c:dPt>
            <c:idx val="6"/>
            <c:bubble3D val="0"/>
            <c:explosion val="17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108-4978-B9F0-B414B2E90D9D}"/>
              </c:ext>
            </c:extLst>
          </c:dPt>
          <c:dPt>
            <c:idx val="7"/>
            <c:bubble3D val="0"/>
            <c:explosion val="16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108-4978-B9F0-B414B2E90D9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до 15</c:v>
                </c:pt>
                <c:pt idx="1">
                  <c:v>16-100</c:v>
                </c:pt>
                <c:pt idx="2">
                  <c:v>101-250</c:v>
                </c:pt>
                <c:pt idx="3">
                  <c:v>251-500</c:v>
                </c:pt>
                <c:pt idx="4">
                  <c:v>501-1000</c:v>
                </c:pt>
                <c:pt idx="5">
                  <c:v>1001-3000</c:v>
                </c:pt>
                <c:pt idx="6">
                  <c:v>3001-5000</c:v>
                </c:pt>
                <c:pt idx="7">
                  <c:v>более 5000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19</c:v>
                </c:pt>
                <c:pt idx="1">
                  <c:v>37</c:v>
                </c:pt>
                <c:pt idx="2">
                  <c:v>15</c:v>
                </c:pt>
                <c:pt idx="3">
                  <c:v>9</c:v>
                </c:pt>
                <c:pt idx="4">
                  <c:v>7</c:v>
                </c:pt>
                <c:pt idx="5">
                  <c:v>6</c:v>
                </c:pt>
                <c:pt idx="6">
                  <c:v>2</c:v>
                </c:pt>
                <c:pt idx="7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08-4978-B9F0-B414B2E90D9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60407522506648"/>
          <c:y val="0.81567515212851016"/>
          <c:w val="0.71617505719274976"/>
          <c:h val="0.109404929595159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>
                <a:solidFill>
                  <a:schemeClr val="tx1"/>
                </a:solidFill>
              </a:rPr>
              <a:t>Востребованный уровень квалификации,%</a:t>
            </a:r>
          </a:p>
        </c:rich>
      </c:tx>
      <c:layout>
        <c:manualLayout>
          <c:xMode val="edge"/>
          <c:yMode val="edge"/>
          <c:x val="0.1356706706549831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Востребованный уровень квалификации,%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FBC-4827-9C2F-AC4DD917EAF5}"/>
              </c:ext>
            </c:extLst>
          </c:dPt>
          <c:dPt>
            <c:idx val="1"/>
            <c:bubble3D val="0"/>
            <c:explosion val="9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169F-458B-8B32-575085080C40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69F-458B-8B32-575085080C4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46</c:v>
                </c:pt>
                <c:pt idx="1">
                  <c:v>47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9F-458B-8B32-575085080C4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>
                <a:solidFill>
                  <a:schemeClr val="tx1"/>
                </a:solidFill>
              </a:rPr>
              <a:t>Причины востребованности профессий,%</a:t>
            </a:r>
          </a:p>
        </c:rich>
      </c:tx>
      <c:layout>
        <c:manualLayout>
          <c:xMode val="edge"/>
          <c:yMode val="edge"/>
          <c:x val="3.0410351938305383E-2"/>
          <c:y val="1.58581175963980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6292093022018855E-3"/>
          <c:y val="0.11498453745696145"/>
          <c:w val="0.66319111412934417"/>
          <c:h val="0.287588719405339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Факторы востребованности профессий,%</c:v>
                </c:pt>
              </c:strCache>
            </c:strRef>
          </c:tx>
          <c:explosion val="6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160-4CF4-A6BC-8E031B458A6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160-4CF4-A6BC-8E031B458A6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160-4CF4-A6BC-8E031B458A6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B63B-4D92-95F0-736DEF6F259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63B-4D92-95F0-736DEF6F259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3160-4CF4-A6BC-8E031B458A6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862C-474D-9735-6D44EB6E0A4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текучесть кадров </c:v>
                </c:pt>
                <c:pt idx="1">
                  <c:v>расширение производства, получение новых заказов</c:v>
                </c:pt>
                <c:pt idx="2">
                  <c:v>освоение новых видов продукции, услуг</c:v>
                </c:pt>
                <c:pt idx="3">
                  <c:v>моденизация производства</c:v>
                </c:pt>
                <c:pt idx="4">
                  <c:v>применение цифровых технологий</c:v>
                </c:pt>
                <c:pt idx="5">
                  <c:v>другое</c:v>
                </c:pt>
                <c:pt idx="6">
                  <c:v>применение робототехники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43</c:v>
                </c:pt>
                <c:pt idx="1">
                  <c:v>21</c:v>
                </c:pt>
                <c:pt idx="2">
                  <c:v>12</c:v>
                </c:pt>
                <c:pt idx="3">
                  <c:v>9</c:v>
                </c:pt>
                <c:pt idx="4">
                  <c:v>7</c:v>
                </c:pt>
                <c:pt idx="5">
                  <c:v>7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3B-4D92-95F0-736DEF6F259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7580983868836728E-2"/>
          <c:y val="0.45121091497634874"/>
          <c:w val="0.78013325384603793"/>
          <c:h val="0.461971521516943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>
                <a:solidFill>
                  <a:schemeClr val="tx1"/>
                </a:solidFill>
              </a:rPr>
              <a:t>Изменения в </a:t>
            </a:r>
            <a:r>
              <a:rPr lang="ru-RU" sz="1400" b="1" dirty="0" err="1">
                <a:solidFill>
                  <a:schemeClr val="tx1"/>
                </a:solidFill>
              </a:rPr>
              <a:t>проф-квалиф</a:t>
            </a:r>
            <a:r>
              <a:rPr lang="ru-RU" sz="1400" b="1" dirty="0">
                <a:solidFill>
                  <a:schemeClr val="tx1"/>
                </a:solidFill>
              </a:rPr>
              <a:t>. структуре организации в течение 6-10 лет, %</a:t>
            </a:r>
          </a:p>
        </c:rich>
      </c:tx>
      <c:layout>
        <c:manualLayout>
          <c:xMode val="edge"/>
          <c:yMode val="edge"/>
          <c:x val="0.19591987401574804"/>
          <c:y val="2.97742828031713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016"/>
          <c:y val="0.21788820155360802"/>
          <c:w val="0.73119999999999996"/>
          <c:h val="0.330294324646588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Изменения в кадровой структуре предприятия в течение 6-10 лет,%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A2E-4D41-8D02-62401F6C7EA1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A2E-4D41-8D02-62401F6C7EA1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A2E-4D41-8D02-62401F6C7EA1}"/>
              </c:ext>
            </c:extLst>
          </c:dPt>
          <c:dPt>
            <c:idx val="3"/>
            <c:bubble3D val="0"/>
            <c:explosion val="2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1E9-4152-9D96-9CA65D55081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появятся новые профессии</c:v>
                </c:pt>
                <c:pt idx="1">
                  <c:v>появятся новые квалификации в рамках существующих профессий </c:v>
                </c:pt>
                <c:pt idx="2">
                  <c:v>исчезнут некоторые профессии</c:v>
                </c:pt>
                <c:pt idx="3">
                  <c:v>не произойдет никаких изменений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</c:v>
                </c:pt>
                <c:pt idx="1">
                  <c:v>24</c:v>
                </c:pt>
                <c:pt idx="2">
                  <c:v>10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E9-4152-9D96-9CA65D5508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Сведения о профессиях, % от общего количества профессий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3"/>
                <c:pt idx="0">
                  <c:v>Профессии из Справочника</c:v>
                </c:pt>
                <c:pt idx="1">
                  <c:v>Наличие профстандарта</c:v>
                </c:pt>
                <c:pt idx="2">
                  <c:v>Наличие квалификаций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70.8</c:v>
                </c:pt>
                <c:pt idx="1">
                  <c:v>52.3</c:v>
                </c:pt>
                <c:pt idx="2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73-41A0-82FB-CACBBF5AC6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3550960"/>
        <c:axId val="345329376"/>
      </c:barChart>
      <c:catAx>
        <c:axId val="253550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5329376"/>
        <c:crosses val="autoZero"/>
        <c:auto val="1"/>
        <c:lblAlgn val="ctr"/>
        <c:lblOffset val="100"/>
        <c:noMultiLvlLbl val="0"/>
      </c:catAx>
      <c:valAx>
        <c:axId val="345329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3550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7FB8E-8DB5-4BCF-91FE-2AFA393A7120}" type="datetimeFigureOut">
              <a:rPr lang="ru-RU" smtClean="0"/>
              <a:t>06.06.2019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D00E36-BD66-4655-8F8F-FC750C083C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787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7B7FC2-2B48-4972-8A0F-32EF1DB8D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51BBF1C-E2FD-45E1-AB69-D10F3C3F1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3CA886F-1137-461A-B86D-7502AFFCA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BFEFC-0A12-4E9B-957A-7E96035F8498}" type="datetimeFigureOut">
              <a:rPr lang="ru-RU" smtClean="0"/>
              <a:t>06.06.2019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C7855C-BAF7-43B8-AEE0-AAAF06B88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A690C2-A528-457C-BB8B-87361E5D1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E1DE-17BF-46A4-ADB3-3E67AE3545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069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9853AA-54F5-47B5-BA13-AA3EE22EB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CBF6A37-9100-4A5C-B53F-39047C0EBE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F88EA3-E2FE-4D95-969C-2313DBD3C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BFEFC-0A12-4E9B-957A-7E96035F8498}" type="datetimeFigureOut">
              <a:rPr lang="ru-RU" smtClean="0"/>
              <a:t>06.06.2019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9C9686-2632-4DE4-9C7E-9528DC259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720B7F6-2E26-47B4-BB13-5065E06B9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E1DE-17BF-46A4-ADB3-3E67AE3545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364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97BD8EA-639A-4662-B769-7E314B289E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E266636-3946-4B42-8058-1D9E1A9BCA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83E8738-8F1B-422F-AC18-65145F7C9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BFEFC-0A12-4E9B-957A-7E96035F8498}" type="datetimeFigureOut">
              <a:rPr lang="ru-RU" smtClean="0"/>
              <a:t>06.06.2019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636F42-04E4-4BBF-825D-0995DE4DF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D8D02-5858-4E55-B8C1-9C04A1658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E1DE-17BF-46A4-ADB3-3E67AE3545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409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02CD11-46E9-453A-A703-2739B0812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2425C3-4856-4951-B243-3BB421684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7098AD1-9F94-417D-82ED-926AB4B8F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BFEFC-0A12-4E9B-957A-7E96035F8498}" type="datetimeFigureOut">
              <a:rPr lang="ru-RU" smtClean="0"/>
              <a:t>06.06.2019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B18F70-F182-4510-A473-5C9B4A7FE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38EA84-2DCC-45E1-8ECF-E47202153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E1DE-17BF-46A4-ADB3-3E67AE3545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74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832D0B-0FC0-40A6-918E-5CE7AC261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5D5A99-2A9E-4B41-ACBF-9DFA1D9A4F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A3C3A4-8BF2-4E25-B258-E3AA47E5E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BFEFC-0A12-4E9B-957A-7E96035F8498}" type="datetimeFigureOut">
              <a:rPr lang="ru-RU" smtClean="0"/>
              <a:t>06.06.2019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623A64A-2ADA-48E9-A2C3-CE4EBD71B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D6F329B-0E8E-4355-A34C-62805FCD7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E1DE-17BF-46A4-ADB3-3E67AE3545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17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2B641E-7CFA-4635-9AA6-E9DED8FE8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091DC4-C83F-496C-8BBD-DE2142C9B8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E5973C4-D2C7-463D-96F1-83A95CB07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1460D77-5107-446F-B533-6474CB447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BFEFC-0A12-4E9B-957A-7E96035F8498}" type="datetimeFigureOut">
              <a:rPr lang="ru-RU" smtClean="0"/>
              <a:t>06.06.2019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2A4E759-466D-49E9-AA1C-BA6426E6B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4A3B6E4-7F47-44D9-AE6B-3AB0397E7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E1DE-17BF-46A4-ADB3-3E67AE3545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513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1D6AA3-1E3E-4596-8CC1-7D2EEB7F6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F7F67F1-F394-4DDD-9936-BD9CC5BA30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E8AF980-82EC-40C2-A949-CDF3224C0B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5D9F214-A886-44B4-811F-505EC7BEAF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C9B2AD1-42BB-48DF-8E52-ACA000E8FA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152C292-731A-46DE-84EB-13A3BC39F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BFEFC-0A12-4E9B-957A-7E96035F8498}" type="datetimeFigureOut">
              <a:rPr lang="ru-RU" smtClean="0"/>
              <a:t>06.06.2019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8C6AC98-9B79-4166-8425-6F7566033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4F2920C-B0A3-4CB6-8C96-24F21CFC4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E1DE-17BF-46A4-ADB3-3E67AE3545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903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491594-1C79-404D-AEE7-CD8FD8EBC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1DC9758-4932-41DF-81B7-2CC0360C7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BFEFC-0A12-4E9B-957A-7E96035F8498}" type="datetimeFigureOut">
              <a:rPr lang="ru-RU" smtClean="0"/>
              <a:t>06.06.2019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AD31D3F-1267-435E-8A2A-D8BCA432D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44A13CC-EA43-4553-AC43-BFD38947D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E1DE-17BF-46A4-ADB3-3E67AE3545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44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B66C300-EB8C-4ECF-81E2-928D56C01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BFEFC-0A12-4E9B-957A-7E96035F8498}" type="datetimeFigureOut">
              <a:rPr lang="ru-RU" smtClean="0"/>
              <a:t>06.06.2019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A41E288-FEC4-4E18-80D7-82B0E5A9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B3F5324-4D33-4E11-971B-A418B7424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E1DE-17BF-46A4-ADB3-3E67AE3545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281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AC2260-1D45-45F2-AAA8-60458A96E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D233BD-9603-400C-8E34-5F88A00F0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50B69A9-24CC-47B2-94BC-0947FB3511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C737D80-2FFB-499F-829B-3D99D8F43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BFEFC-0A12-4E9B-957A-7E96035F8498}" type="datetimeFigureOut">
              <a:rPr lang="ru-RU" smtClean="0"/>
              <a:t>06.06.2019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06AEBC1-E8A0-47F8-8DD8-88A0DF487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F457AC-9587-498E-909A-C5A610BC5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E1DE-17BF-46A4-ADB3-3E67AE3545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955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EC44FC-8807-436A-BA59-8D9E93348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D6A7822-B06F-4821-9D49-BCEB8CCA60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0925A25-D564-4970-8B1D-6151A04091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14BF092-525C-4BC8-829F-ECADA1175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BFEFC-0A12-4E9B-957A-7E96035F8498}" type="datetimeFigureOut">
              <a:rPr lang="ru-RU" smtClean="0"/>
              <a:t>06.06.2019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2E5658C-CE96-4981-BB64-652206789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D051925-49E5-49FB-928A-060B9D668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E1DE-17BF-46A4-ADB3-3E67AE3545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439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4A980B-9796-4FAA-8EAB-908D086FD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29FF1CB-8D83-4748-A5FC-BC84FEBB04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A6C5761-6FB7-4DAA-8457-1E5884A791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BFEFC-0A12-4E9B-957A-7E96035F8498}" type="datetimeFigureOut">
              <a:rPr lang="ru-RU" smtClean="0"/>
              <a:t>06.06.2019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797319-5099-455D-A8A2-1783CE8114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FC227B-7C34-4F4E-8B1B-31EC0863FF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9E1DE-17BF-46A4-ADB3-3E67AE3545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87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pravochnik.rosmintrud.r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1DBE8D-406F-4E97-950D-A35F1B4DE7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2029" y="2015535"/>
            <a:ext cx="10972800" cy="195172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l"/>
            <a:br>
              <a:rPr lang="ru-RU" sz="2800" b="1" dirty="0"/>
            </a:br>
            <a:br>
              <a:rPr lang="ru-RU" sz="2800" b="1" dirty="0"/>
            </a:br>
            <a:br>
              <a:rPr lang="ru-RU" sz="2800" b="1" dirty="0"/>
            </a:br>
            <a:r>
              <a:rPr lang="ru-RU" sz="2800" b="1" dirty="0"/>
              <a:t>Результаты исследования по актуализации перечня профессий рабочих и специалистов среднего звена, востребованных на рынке труда </a:t>
            </a:r>
            <a:br>
              <a:rPr lang="ru-RU" sz="2800" b="1" dirty="0"/>
            </a:br>
            <a:r>
              <a:rPr lang="ru-RU" sz="2800" b="1" dirty="0"/>
              <a:t>(в области чрезвычайных ситуаций)</a:t>
            </a:r>
            <a:br>
              <a:rPr lang="ru-RU" sz="2800" b="1" dirty="0"/>
            </a:br>
            <a:br>
              <a:rPr lang="ru-RU" sz="2800" b="1" dirty="0"/>
            </a:br>
            <a:r>
              <a:rPr lang="ru-RU" sz="2800" b="1" dirty="0"/>
              <a:t>Область профессиональной деятельности «Обеспечение безопасности»</a:t>
            </a:r>
            <a:endParaRPr lang="ru-RU" sz="2000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5E7F880-C26B-486A-B061-BABD999D6E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2029" y="3866605"/>
            <a:ext cx="10972800" cy="2794841"/>
          </a:xfrm>
        </p:spPr>
        <p:txBody>
          <a:bodyPr>
            <a:normAutofit fontScale="85000" lnSpcReduction="20000"/>
          </a:bodyPr>
          <a:lstStyle/>
          <a:p>
            <a:pPr algn="l"/>
            <a:endParaRPr lang="ru-RU" dirty="0"/>
          </a:p>
          <a:p>
            <a:pPr algn="l"/>
            <a:endParaRPr lang="ru-RU" dirty="0"/>
          </a:p>
          <a:p>
            <a:pPr algn="r"/>
            <a:endParaRPr lang="ru-RU" sz="1800" dirty="0"/>
          </a:p>
          <a:p>
            <a:pPr algn="r"/>
            <a:endParaRPr lang="ru-RU" sz="1800" dirty="0"/>
          </a:p>
          <a:p>
            <a:pPr algn="r"/>
            <a:endParaRPr lang="ru-RU" sz="1800" dirty="0"/>
          </a:p>
          <a:p>
            <a:pPr algn="r"/>
            <a:endParaRPr lang="ru-RU" sz="1800" dirty="0"/>
          </a:p>
          <a:p>
            <a:pPr algn="r"/>
            <a:endParaRPr lang="ru-RU" sz="1800" dirty="0"/>
          </a:p>
          <a:p>
            <a:pPr algn="r"/>
            <a:endParaRPr lang="ru-RU" sz="1800" dirty="0"/>
          </a:p>
          <a:p>
            <a:pPr algn="r"/>
            <a:r>
              <a:rPr lang="ru-RU" sz="1800" dirty="0"/>
              <a:t>6 июня 2019 г.</a:t>
            </a:r>
          </a:p>
          <a:p>
            <a:pPr algn="l"/>
            <a:endParaRPr lang="ru-RU" dirty="0"/>
          </a:p>
          <a:p>
            <a:pPr algn="l"/>
            <a:endParaRPr lang="ru-RU" dirty="0"/>
          </a:p>
          <a:p>
            <a:pPr algn="l"/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029" y="5907859"/>
            <a:ext cx="759155" cy="753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327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823965" y="101600"/>
            <a:ext cx="10472108" cy="1095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8" tIns="45719" rIns="91438" bIns="45719" anchor="ctr">
            <a:normAutofit fontScale="45000" lnSpcReduction="20000"/>
          </a:bodyPr>
          <a:lstStyle/>
          <a:p>
            <a:pPr>
              <a:lnSpc>
                <a:spcPct val="110000"/>
              </a:lnSpc>
              <a:spcAft>
                <a:spcPts val="300"/>
              </a:spcAft>
            </a:pPr>
            <a:r>
              <a:rPr lang="ru-RU" sz="4500" dirty="0"/>
              <a:t>Постановление Правительства РФ от 18.05.2017  № 590 «О формировании, ведении и об актуализации государственного информационного ресурса «Справочник профессий»</a:t>
            </a:r>
          </a:p>
          <a:p>
            <a:pPr algn="ctr"/>
            <a:endParaRPr lang="ru-RU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</p:txBody>
      </p:sp>
      <p:grpSp>
        <p:nvGrpSpPr>
          <p:cNvPr id="2" name="Группа 3"/>
          <p:cNvGrpSpPr/>
          <p:nvPr/>
        </p:nvGrpSpPr>
        <p:grpSpPr>
          <a:xfrm>
            <a:off x="830910" y="1058541"/>
            <a:ext cx="10465163" cy="5184576"/>
            <a:chOff x="493577" y="793906"/>
            <a:chExt cx="7848872" cy="3888432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493577" y="793906"/>
              <a:ext cx="7848872" cy="3888432"/>
            </a:xfrm>
            <a:prstGeom prst="rect">
              <a:avLst/>
            </a:prstGeom>
            <a:ln w="381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900" b="1" dirty="0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591618" y="1314792"/>
              <a:ext cx="2324198" cy="154499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r>
                <a:rPr lang="ru-RU" sz="1500" dirty="0">
                  <a:solidFill>
                    <a:schemeClr val="tx1"/>
                  </a:solidFill>
                  <a:cs typeface="Times New Roman" pitchFamily="18" charset="0"/>
                </a:rPr>
                <a:t>Информация о численности и начисленной заработной плате работников организаций, а также о численности работников организаций и потребности в рабочей силе по профессиональным группам</a:t>
              </a:r>
              <a:endParaRPr lang="ru-RU" sz="1500" b="1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sp>
          <p:nvSpPr>
            <p:cNvPr id="25" name="Прямоугольник с двумя вырезанными противолежащими углами 24"/>
            <p:cNvSpPr/>
            <p:nvPr/>
          </p:nvSpPr>
          <p:spPr>
            <a:xfrm>
              <a:off x="591618" y="3003798"/>
              <a:ext cx="7652790" cy="1080120"/>
            </a:xfrm>
            <a:prstGeom prst="snip2DiagRect">
              <a:avLst/>
            </a:prstGeom>
            <a:solidFill>
              <a:schemeClr val="accent3">
                <a:lumMod val="20000"/>
                <a:lumOff val="8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68580" tIns="34290" rIns="68580" bIns="34290" rtlCol="0" anchor="ctr"/>
            <a:lstStyle/>
            <a:p>
              <a:pPr algn="ctr">
                <a:lnSpc>
                  <a:spcPct val="90000"/>
                </a:lnSpc>
              </a:pPr>
              <a:r>
                <a:rPr lang="ru-RU" sz="1900" dirty="0">
                  <a:solidFill>
                    <a:schemeClr val="tx2">
                      <a:lumMod val="75000"/>
                    </a:schemeClr>
                  </a:solidFill>
                  <a:cs typeface="Times New Roman" pitchFamily="18" charset="0"/>
                </a:rPr>
                <a:t>Советы по профессиональным квалификациям, работодатели, профсоюзы, проф.сообщества, НАРК, АСИ, АНО «Цифровая экономика», Союз «</a:t>
              </a:r>
              <a:r>
                <a:rPr lang="ru-RU" sz="1900" dirty="0" err="1">
                  <a:solidFill>
                    <a:schemeClr val="tx2">
                      <a:lumMod val="75000"/>
                    </a:schemeClr>
                  </a:solidFill>
                  <a:cs typeface="Times New Roman" pitchFamily="18" charset="0"/>
                </a:rPr>
                <a:t>Ворлдскиллс</a:t>
              </a:r>
              <a:r>
                <a:rPr lang="ru-RU" sz="1900" dirty="0">
                  <a:solidFill>
                    <a:schemeClr val="tx2">
                      <a:lumMod val="75000"/>
                    </a:schemeClr>
                  </a:solidFill>
                  <a:cs typeface="Times New Roman" pitchFamily="18" charset="0"/>
                </a:rPr>
                <a:t> Россия», образовательные и научные организации, федеральные органы исполнительности власти, органы исполнительной власти субъектов Российской Федерации, другие заинтересованные участники</a:t>
              </a:r>
            </a:p>
          </p:txBody>
        </p:sp>
        <p:sp>
          <p:nvSpPr>
            <p:cNvPr id="26" name="Скругленный прямоугольник 25"/>
            <p:cNvSpPr/>
            <p:nvPr/>
          </p:nvSpPr>
          <p:spPr>
            <a:xfrm>
              <a:off x="591618" y="843558"/>
              <a:ext cx="2324198" cy="54006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68580" tIns="34290" rIns="68580" bIns="34290" rtlCol="0" anchor="ctr"/>
            <a:lstStyle/>
            <a:p>
              <a:pPr algn="ctr"/>
              <a:r>
                <a:rPr lang="ru-RU" sz="2000" b="1" dirty="0">
                  <a:solidFill>
                    <a:schemeClr val="tx2">
                      <a:lumMod val="75000"/>
                    </a:schemeClr>
                  </a:solidFill>
                  <a:latin typeface="+mj-lt"/>
                  <a:cs typeface="Times New Roman" pitchFamily="18" charset="0"/>
                </a:rPr>
                <a:t>Росстат</a:t>
              </a: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3203848" y="1314792"/>
              <a:ext cx="2324198" cy="154499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r>
                <a:rPr lang="ru-RU" sz="1400" dirty="0">
                  <a:solidFill>
                    <a:schemeClr val="tx1"/>
                  </a:solidFill>
                  <a:cs typeface="Times New Roman" pitchFamily="18" charset="0"/>
                </a:rPr>
                <a:t>Информация об утвержденных фгос, приказах об утверждении (изменении) перечней профессий, специальностей и направлений подготовки с указанием квалификации, присваиваемой по соответствующим профессиям, специальностям и направлениям подготовки</a:t>
              </a:r>
              <a:endParaRPr lang="ru-RU" sz="1400" b="1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5841067" y="1314792"/>
              <a:ext cx="2310562" cy="154499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r>
                <a:rPr lang="ru-RU" sz="1600" dirty="0">
                  <a:solidFill>
                    <a:schemeClr val="tx1"/>
                  </a:solidFill>
                  <a:cs typeface="Times New Roman" pitchFamily="18" charset="0"/>
                </a:rPr>
                <a:t>Информация о востребованных на рынке труда, перспективных и новых профессиях с учетом развития секторов экономики </a:t>
              </a: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1547664" y="4083918"/>
              <a:ext cx="6156684" cy="432048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68580" tIns="34290" rIns="68580" bIns="34290" rtlCol="0" anchor="ctr"/>
            <a:lstStyle/>
            <a:p>
              <a:pPr algn="ctr">
                <a:lnSpc>
                  <a:spcPct val="90000"/>
                </a:lnSpc>
              </a:pPr>
              <a:r>
                <a:rPr lang="ru-RU" sz="2000" dirty="0">
                  <a:solidFill>
                    <a:schemeClr val="tx2">
                      <a:lumMod val="75000"/>
                    </a:schemeClr>
                  </a:solidFill>
                  <a:cs typeface="Times New Roman" pitchFamily="18" charset="0"/>
                </a:rPr>
                <a:t>Участие в ежегодных опросах и экспертных обсуждениях</a:t>
              </a:r>
            </a:p>
            <a:p>
              <a:pPr algn="ctr">
                <a:lnSpc>
                  <a:spcPct val="90000"/>
                </a:lnSpc>
              </a:pPr>
              <a:r>
                <a:rPr lang="ru-RU" sz="2000" dirty="0">
                  <a:solidFill>
                    <a:schemeClr val="tx2">
                      <a:lumMod val="75000"/>
                    </a:schemeClr>
                  </a:solidFill>
                  <a:cs typeface="Times New Roman" pitchFamily="18" charset="0"/>
                </a:rPr>
                <a:t> (с использованием платформы http://opros.rosmintrud.ru)</a:t>
              </a:r>
              <a:endParaRPr lang="en-US" sz="2000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3203848" y="847987"/>
              <a:ext cx="2324198" cy="54006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en-US" sz="2100" b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endParaRPr>
            </a:p>
            <a:p>
              <a:pPr algn="ctr"/>
              <a:r>
                <a:rPr lang="ru-RU" sz="2100" b="1" dirty="0" err="1">
                  <a:solidFill>
                    <a:schemeClr val="tx2">
                      <a:lumMod val="75000"/>
                    </a:schemeClr>
                  </a:solidFill>
                  <a:latin typeface="+mj-lt"/>
                  <a:cs typeface="Times New Roman" pitchFamily="18" charset="0"/>
                </a:rPr>
                <a:t>Минобрнауки</a:t>
              </a:r>
              <a:r>
                <a:rPr lang="ru-RU" sz="2100" b="1" dirty="0">
                  <a:solidFill>
                    <a:schemeClr val="tx2">
                      <a:lumMod val="75000"/>
                    </a:schemeClr>
                  </a:solidFill>
                  <a:latin typeface="+mj-lt"/>
                  <a:cs typeface="Times New Roman" pitchFamily="18" charset="0"/>
                </a:rPr>
                <a:t> России </a:t>
              </a:r>
              <a:endParaRPr lang="ru-RU" sz="2100" b="1" dirty="0">
                <a:solidFill>
                  <a:schemeClr val="tx2">
                    <a:lumMod val="75000"/>
                  </a:schemeClr>
                </a:solidFill>
                <a:latin typeface="+mj-lt"/>
              </a:endParaRPr>
            </a:p>
            <a:p>
              <a:pPr algn="ctr"/>
              <a:endParaRPr lang="ru-RU" sz="2000" b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endParaRP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5827431" y="843558"/>
              <a:ext cx="2324198" cy="54006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/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en-US" sz="2100" b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endParaRPr>
            </a:p>
            <a:p>
              <a:pPr algn="ctr"/>
              <a:r>
                <a:rPr lang="ru-RU" sz="2100" b="1" dirty="0">
                  <a:solidFill>
                    <a:schemeClr val="tx2">
                      <a:lumMod val="75000"/>
                    </a:schemeClr>
                  </a:solidFill>
                  <a:latin typeface="+mj-lt"/>
                  <a:cs typeface="Times New Roman" pitchFamily="18" charset="0"/>
                </a:rPr>
                <a:t>Министерства и ведомства</a:t>
              </a:r>
            </a:p>
            <a:p>
              <a:pPr algn="ctr"/>
              <a:endParaRPr lang="ru-RU" sz="2000" b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2875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63106"/>
            <a:ext cx="10515600" cy="581173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/>
              <a:t>Задачи дальнейшего исследования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82502"/>
            <a:ext cx="10515600" cy="581239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500" dirty="0"/>
          </a:p>
          <a:p>
            <a:pPr marL="0" indent="0">
              <a:buNone/>
            </a:pPr>
            <a:r>
              <a:rPr lang="ru-RU" sz="2000" dirty="0"/>
              <a:t>При участии экспертов совета по профессиональным квалификациям: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/>
              <a:t>выявление тенденции и перспективы развития сферы чрезвычайных ситуаций;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/>
              <a:t>уточнение востребованности профессий (не входящих в Справочник профессий и не отмеченных респондентами);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/>
              <a:t>уточнение требований к образованию по профессиям (по отдельным профессиям);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/>
              <a:t>определение  корректности и уточнение в ряде случаев наименований профессий;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/>
              <a:t>определение дополнительных профессий рабочих и специалистов среднего звена (для включения в Справочник);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/>
              <a:t>определение потребности в актуализации и разработке новых профессиональных стандартов (предложения на 2020 год – до 30 июля).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0353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73465"/>
            <a:ext cx="10801172" cy="880217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/>
              <a:t>Опрос организаций по уточнению перечня профессий рабочих и специалистов среднего звена, востребованных на рынке труда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67327"/>
            <a:ext cx="10801172" cy="4775453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900" dirty="0"/>
              <a:t>Цель опроса: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1900" dirty="0"/>
              <a:t> – уточнение перечня востребованных профессий рабочих и специалистов среднего звена, содержащихся в Справочнике профессий, и востребованного уровня квалификаций по этим профессиям (по категориям «высокий», «средний», «низкий»)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dirty="0"/>
          </a:p>
          <a:p>
            <a:pPr marL="0" indent="0">
              <a:spcBef>
                <a:spcPts val="0"/>
              </a:spcBef>
              <a:buNone/>
            </a:pPr>
            <a:r>
              <a:rPr lang="ru-RU" sz="1900" b="1" dirty="0"/>
              <a:t>Востребованные на предприятии (организации) профессии рабочих/специалистов среднего </a:t>
            </a:r>
            <a:r>
              <a:rPr lang="ru-RU" sz="1900" dirty="0"/>
              <a:t>звена, в которых в настоящее время у предприятия есть потребность: </a:t>
            </a:r>
          </a:p>
          <a:p>
            <a:pPr>
              <a:spcBef>
                <a:spcPts val="0"/>
              </a:spcBef>
            </a:pPr>
            <a:r>
              <a:rPr lang="ru-RU" sz="1900" b="1" dirty="0"/>
              <a:t>массовая потребность</a:t>
            </a:r>
            <a:r>
              <a:rPr lang="ru-RU" sz="1900" dirty="0"/>
              <a:t> в работниках определенных профессий; </a:t>
            </a:r>
          </a:p>
          <a:p>
            <a:pPr>
              <a:spcBef>
                <a:spcPts val="0"/>
              </a:spcBef>
            </a:pPr>
            <a:r>
              <a:rPr lang="ru-RU" sz="1900" dirty="0"/>
              <a:t>потребность в работниках, играющих </a:t>
            </a:r>
            <a:r>
              <a:rPr lang="ru-RU" sz="1900" b="1" dirty="0"/>
              <a:t>ключевую роль </a:t>
            </a:r>
            <a:r>
              <a:rPr lang="ru-RU" sz="1900" dirty="0"/>
              <a:t>в обеспечении технологических процессов, бизнес-процессов и др. направлений деятельности, но не обязательно имеющая массовый характер; </a:t>
            </a:r>
          </a:p>
          <a:p>
            <a:pPr>
              <a:spcBef>
                <a:spcPts val="0"/>
              </a:spcBef>
            </a:pPr>
            <a:r>
              <a:rPr lang="ru-RU" sz="1900" dirty="0"/>
              <a:t>потребность в работниках, </a:t>
            </a:r>
            <a:r>
              <a:rPr lang="ru-RU" sz="1900" b="1" dirty="0"/>
              <a:t>необходимых для обеспечения деятельности предприятия</a:t>
            </a:r>
            <a:r>
              <a:rPr lang="ru-RU" sz="1900" dirty="0"/>
              <a:t>, которые не играют ключевую роль, и потребность не имеет массового характера. </a:t>
            </a:r>
          </a:p>
          <a:p>
            <a:pPr marL="0" indent="0">
              <a:spcBef>
                <a:spcPts val="0"/>
              </a:spcBef>
              <a:buNone/>
            </a:pPr>
            <a:endParaRPr lang="ru-RU" sz="1900" b="1" dirty="0"/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/>
              <a:t>Востребованные на рынке труда профессии рабочих/специалистов среднего звена - все профессии рабочих/специалистов среднего звена, в которых есть потребность, включая как массовые профессии, так редкие. 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dirty="0"/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/>
              <a:t>Определяются в соответствии с перечнем профессий ГИР «Справочник профессий».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b="1" dirty="0"/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Новые профессии, квалификации </a:t>
            </a:r>
            <a:r>
              <a:rPr lang="ru-RU" sz="1800" dirty="0"/>
              <a:t>– их возникновение связано с появлением принципиально новых технологий, производственных (бизнес) процессов. Совершенно новые квалификации могут возникать как в рамках новых, так и уже существующих профессий.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984391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67365" y="836714"/>
            <a:ext cx="4668528" cy="12586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439" tIns="47720" rIns="95439" bIns="47720" rtlCol="0" anchor="ctr"/>
          <a:lstStyle/>
          <a:p>
            <a:pPr algn="ctr"/>
            <a:endParaRPr lang="ru-RU" sz="2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99325" y="2372881"/>
            <a:ext cx="4668528" cy="6316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439" tIns="47720" rIns="95439" bIns="47720" rtlCol="0" anchor="ctr"/>
          <a:lstStyle/>
          <a:p>
            <a:pPr algn="ctr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9325" y="2648971"/>
            <a:ext cx="4668528" cy="11521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439" tIns="47720" rIns="95439" bIns="47720" rtlCol="0" anchor="ctr"/>
          <a:lstStyle/>
          <a:p>
            <a:pPr algn="ctr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55489" y="4101077"/>
            <a:ext cx="4668528" cy="124428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439" tIns="47720" rIns="95439" bIns="47720" rtlCol="0" anchor="ctr"/>
          <a:lstStyle/>
          <a:p>
            <a:pPr algn="ctr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135893" y="836714"/>
            <a:ext cx="1106971" cy="125869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439" tIns="47720" rIns="95439" bIns="47720" rtlCol="0" anchor="ctr"/>
          <a:lstStyle/>
          <a:p>
            <a:pPr algn="ctr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135893" y="2372883"/>
            <a:ext cx="1106971" cy="14401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439" tIns="47720" rIns="95439" bIns="47720" rtlCol="0" anchor="ctr"/>
          <a:lstStyle/>
          <a:p>
            <a:pPr algn="ctr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135893" y="4101077"/>
            <a:ext cx="1106971" cy="124428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439" tIns="47720" rIns="95439" bIns="47720" rtlCol="0" anchor="ctr"/>
          <a:lstStyle/>
          <a:p>
            <a:pPr algn="ctr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11426" y="2564905"/>
            <a:ext cx="3564633" cy="643573"/>
          </a:xfrm>
          <a:prstGeom prst="rect">
            <a:avLst/>
          </a:prstGeom>
          <a:noFill/>
        </p:spPr>
        <p:txBody>
          <a:bodyPr wrap="square" lIns="95439" tIns="47720" rIns="95439" bIns="47720" rtlCol="0">
            <a:spAutoFit/>
          </a:bodyPr>
          <a:lstStyle/>
          <a:p>
            <a:r>
              <a:rPr lang="ru-RU" sz="2667" b="1" baseline="30000" dirty="0"/>
              <a:t>Общее количество заявленных профессий как востребованных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231907" y="1316767"/>
            <a:ext cx="920599" cy="303801"/>
          </a:xfrm>
          <a:prstGeom prst="rect">
            <a:avLst/>
          </a:prstGeom>
          <a:noFill/>
        </p:spPr>
        <p:txBody>
          <a:bodyPr wrap="square" lIns="95439" tIns="47720" rIns="95439" bIns="47720" rtlCol="0">
            <a:spAutoFit/>
          </a:bodyPr>
          <a:lstStyle/>
          <a:p>
            <a:pPr algn="ctr">
              <a:lnSpc>
                <a:spcPct val="83000"/>
              </a:lnSpc>
            </a:pPr>
            <a:r>
              <a:rPr lang="ru-RU" sz="2400" baseline="30000" dirty="0">
                <a:solidFill>
                  <a:schemeClr val="bg1"/>
                </a:solidFill>
              </a:rPr>
              <a:t>43 337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949443" y="2422585"/>
            <a:ext cx="920599" cy="278025"/>
          </a:xfrm>
          <a:prstGeom prst="rect">
            <a:avLst/>
          </a:prstGeom>
          <a:noFill/>
        </p:spPr>
        <p:txBody>
          <a:bodyPr wrap="square" lIns="95439" tIns="47720" rIns="95439" bIns="47720" rtlCol="0">
            <a:spAutoFit/>
          </a:bodyPr>
          <a:lstStyle/>
          <a:p>
            <a:pPr algn="ctr">
              <a:lnSpc>
                <a:spcPct val="83000"/>
              </a:lnSpc>
            </a:pPr>
            <a:r>
              <a:rPr lang="en-US" sz="2133" b="1" baseline="30000" dirty="0">
                <a:solidFill>
                  <a:schemeClr val="bg1"/>
                </a:solidFill>
              </a:rPr>
              <a:t>48 %</a:t>
            </a:r>
            <a:endParaRPr lang="ru-RU" sz="2133" b="1" baseline="30000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350157" y="2425780"/>
            <a:ext cx="920599" cy="278025"/>
          </a:xfrm>
          <a:prstGeom prst="rect">
            <a:avLst/>
          </a:prstGeom>
          <a:noFill/>
        </p:spPr>
        <p:txBody>
          <a:bodyPr wrap="square" lIns="95439" tIns="47720" rIns="95439" bIns="47720" rtlCol="0">
            <a:spAutoFit/>
          </a:bodyPr>
          <a:lstStyle/>
          <a:p>
            <a:pPr algn="ctr">
              <a:lnSpc>
                <a:spcPct val="83000"/>
              </a:lnSpc>
            </a:pPr>
            <a:r>
              <a:rPr lang="en-US" sz="2133" b="1" baseline="30000" dirty="0">
                <a:solidFill>
                  <a:schemeClr val="bg1"/>
                </a:solidFill>
              </a:rPr>
              <a:t>5 %</a:t>
            </a:r>
            <a:endParaRPr lang="ru-RU" sz="2133" b="1" baseline="300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872783" y="2623620"/>
            <a:ext cx="920599" cy="278025"/>
          </a:xfrm>
          <a:prstGeom prst="rect">
            <a:avLst/>
          </a:prstGeom>
          <a:noFill/>
        </p:spPr>
        <p:txBody>
          <a:bodyPr wrap="square" lIns="95439" tIns="47720" rIns="95439" bIns="47720" rtlCol="0">
            <a:spAutoFit/>
          </a:bodyPr>
          <a:lstStyle/>
          <a:p>
            <a:pPr algn="ctr">
              <a:lnSpc>
                <a:spcPct val="83000"/>
              </a:lnSpc>
            </a:pPr>
            <a:r>
              <a:rPr lang="en-US" sz="2133" b="1" baseline="30000" dirty="0">
                <a:solidFill>
                  <a:schemeClr val="bg1"/>
                </a:solidFill>
              </a:rPr>
              <a:t>7 %</a:t>
            </a:r>
            <a:endParaRPr lang="ru-RU" sz="2133" b="1" baseline="300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280097" y="4240213"/>
            <a:ext cx="920599" cy="278025"/>
          </a:xfrm>
          <a:prstGeom prst="rect">
            <a:avLst/>
          </a:prstGeom>
          <a:noFill/>
        </p:spPr>
        <p:txBody>
          <a:bodyPr wrap="square" lIns="95439" tIns="47720" rIns="95439" bIns="47720" rtlCol="0">
            <a:spAutoFit/>
          </a:bodyPr>
          <a:lstStyle/>
          <a:p>
            <a:pPr algn="ctr">
              <a:lnSpc>
                <a:spcPct val="83000"/>
              </a:lnSpc>
            </a:pPr>
            <a:r>
              <a:rPr lang="en-US" sz="2133" b="1" baseline="30000" dirty="0">
                <a:solidFill>
                  <a:schemeClr val="bg1"/>
                </a:solidFill>
              </a:rPr>
              <a:t>40 %</a:t>
            </a:r>
            <a:endParaRPr lang="ru-RU" sz="2133" b="1" baseline="30000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11426" y="4389107"/>
            <a:ext cx="3564633" cy="917174"/>
          </a:xfrm>
          <a:prstGeom prst="rect">
            <a:avLst/>
          </a:prstGeom>
          <a:noFill/>
        </p:spPr>
        <p:txBody>
          <a:bodyPr wrap="square" lIns="95439" tIns="47720" rIns="95439" bIns="47720" rtlCol="0">
            <a:spAutoFit/>
          </a:bodyPr>
          <a:lstStyle/>
          <a:p>
            <a:r>
              <a:rPr lang="ru-RU" sz="2667" b="1" baseline="30000" dirty="0"/>
              <a:t>Количество субъектов Российской </a:t>
            </a:r>
          </a:p>
          <a:p>
            <a:r>
              <a:rPr lang="ru-RU" sz="2667" b="1" baseline="30000" dirty="0"/>
              <a:t>Федерации, принявших участие в опросе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007437" y="1028734"/>
            <a:ext cx="3564633" cy="643573"/>
          </a:xfrm>
          <a:prstGeom prst="rect">
            <a:avLst/>
          </a:prstGeom>
          <a:noFill/>
        </p:spPr>
        <p:txBody>
          <a:bodyPr wrap="square" lIns="95439" tIns="47720" rIns="95439" bIns="47720" rtlCol="0">
            <a:spAutoFit/>
          </a:bodyPr>
          <a:lstStyle/>
          <a:p>
            <a:r>
              <a:rPr lang="ru-RU" sz="2667" b="1" baseline="30000" dirty="0"/>
              <a:t>Первичный перечень профессий (специальностей), количество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806687" y="502975"/>
            <a:ext cx="5118931" cy="12586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439" tIns="47720" rIns="95439" bIns="47720" rtlCol="0" anchor="ctr"/>
          <a:lstStyle>
            <a:defPPr>
              <a:defRPr lang="ru-RU"/>
            </a:defPPr>
            <a:lvl1pPr algn="ctr">
              <a:defRPr sz="240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ru-RU" sz="1800" b="1" dirty="0">
                <a:latin typeface="+mn-lt"/>
              </a:rPr>
              <a:t>Количество организаций, </a:t>
            </a:r>
          </a:p>
          <a:p>
            <a:pPr algn="l"/>
            <a:r>
              <a:rPr lang="ru-RU" sz="1800" b="1" dirty="0">
                <a:latin typeface="+mn-lt"/>
              </a:rPr>
              <a:t>принявших участие в опросе  - 26 900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231907" y="4677140"/>
            <a:ext cx="920599" cy="303801"/>
          </a:xfrm>
          <a:prstGeom prst="rect">
            <a:avLst/>
          </a:prstGeom>
          <a:noFill/>
        </p:spPr>
        <p:txBody>
          <a:bodyPr wrap="square" lIns="95439" tIns="47720" rIns="95439" bIns="47720" rtlCol="0">
            <a:spAutoFit/>
          </a:bodyPr>
          <a:lstStyle/>
          <a:p>
            <a:pPr algn="ctr">
              <a:lnSpc>
                <a:spcPct val="83000"/>
              </a:lnSpc>
            </a:pPr>
            <a:r>
              <a:rPr lang="ru-RU" sz="2400" baseline="30000" dirty="0">
                <a:solidFill>
                  <a:schemeClr val="bg1"/>
                </a:solidFill>
              </a:rPr>
              <a:t>85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231907" y="2660916"/>
            <a:ext cx="920599" cy="280781"/>
          </a:xfrm>
          <a:prstGeom prst="rect">
            <a:avLst/>
          </a:prstGeom>
          <a:noFill/>
        </p:spPr>
        <p:txBody>
          <a:bodyPr wrap="square" lIns="95439" tIns="47720" rIns="95439" bIns="47720" rtlCol="0">
            <a:spAutoFit/>
          </a:bodyPr>
          <a:lstStyle/>
          <a:p>
            <a:pPr algn="ctr">
              <a:lnSpc>
                <a:spcPct val="83000"/>
              </a:lnSpc>
            </a:pPr>
            <a:r>
              <a:rPr lang="ru-RU" sz="2133" baseline="30000" dirty="0">
                <a:solidFill>
                  <a:schemeClr val="bg1"/>
                </a:solidFill>
              </a:rPr>
              <a:t>32 964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11425" y="3241731"/>
            <a:ext cx="3564633" cy="643573"/>
          </a:xfrm>
          <a:prstGeom prst="rect">
            <a:avLst/>
          </a:prstGeom>
          <a:noFill/>
        </p:spPr>
        <p:txBody>
          <a:bodyPr wrap="square" lIns="95439" tIns="47720" rIns="95439" bIns="47720" rtlCol="0">
            <a:spAutoFit/>
          </a:bodyPr>
          <a:lstStyle/>
          <a:p>
            <a:r>
              <a:rPr lang="ru-RU" sz="2667" b="1" baseline="30000" dirty="0"/>
              <a:t>Количество профессий после обработки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245059" y="3365129"/>
            <a:ext cx="920599" cy="280781"/>
          </a:xfrm>
          <a:prstGeom prst="rect">
            <a:avLst/>
          </a:prstGeom>
          <a:noFill/>
        </p:spPr>
        <p:txBody>
          <a:bodyPr wrap="square" lIns="95439" tIns="47720" rIns="95439" bIns="47720" rtlCol="0">
            <a:spAutoFit/>
          </a:bodyPr>
          <a:lstStyle/>
          <a:p>
            <a:pPr algn="ctr">
              <a:lnSpc>
                <a:spcPct val="83000"/>
              </a:lnSpc>
            </a:pPr>
            <a:r>
              <a:rPr lang="ru-RU" sz="2133" baseline="30000" dirty="0">
                <a:solidFill>
                  <a:schemeClr val="bg1"/>
                </a:solidFill>
              </a:rPr>
              <a:t>1 075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431573273"/>
              </p:ext>
            </p:extLst>
          </p:nvPr>
        </p:nvGraphicFramePr>
        <p:xfrm>
          <a:off x="6806686" y="1875187"/>
          <a:ext cx="5023364" cy="4576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5684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0711" y="234174"/>
            <a:ext cx="10643089" cy="404001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br>
              <a:rPr lang="ru-RU" sz="2400" b="1" dirty="0"/>
            </a:br>
            <a:r>
              <a:rPr lang="ru-RU" sz="2400" b="1" dirty="0"/>
              <a:t>Результаты опроса организаций</a:t>
            </a:r>
            <a:br>
              <a:rPr lang="ru-RU" sz="2400" b="1" dirty="0"/>
            </a:b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93776"/>
            <a:ext cx="10515600" cy="5151467"/>
          </a:xfrm>
        </p:spPr>
        <p:txBody>
          <a:bodyPr/>
          <a:lstStyle/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58009068"/>
              </p:ext>
            </p:extLst>
          </p:nvPr>
        </p:nvGraphicFramePr>
        <p:xfrm>
          <a:off x="4660306" y="3047540"/>
          <a:ext cx="2871387" cy="23568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766944751"/>
              </p:ext>
            </p:extLst>
          </p:nvPr>
        </p:nvGraphicFramePr>
        <p:xfrm>
          <a:off x="710711" y="894544"/>
          <a:ext cx="4435266" cy="5248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2479101974"/>
              </p:ext>
            </p:extLst>
          </p:nvPr>
        </p:nvGraphicFramePr>
        <p:xfrm>
          <a:off x="7896730" y="914827"/>
          <a:ext cx="3968750" cy="4265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74292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63106"/>
            <a:ext cx="10515600" cy="581173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/>
              <a:t>Параметры анализа профессий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82502"/>
            <a:ext cx="10515600" cy="58123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Для </a:t>
            </a:r>
            <a:r>
              <a:rPr lang="ru-RU" sz="1800" dirty="0"/>
              <a:t>каждой профессии из перечня определялись:</a:t>
            </a:r>
          </a:p>
          <a:p>
            <a:r>
              <a:rPr lang="ru-RU" sz="1800" dirty="0"/>
              <a:t>аналог профессии в Справочнике;</a:t>
            </a:r>
          </a:p>
          <a:p>
            <a:r>
              <a:rPr lang="ru-RU" sz="1800" dirty="0"/>
              <a:t>наличие профессионального стандарта;</a:t>
            </a:r>
          </a:p>
          <a:p>
            <a:r>
              <a:rPr lang="ru-RU" sz="1800" dirty="0"/>
              <a:t>наличие квалификаций в Реестре независимой оценки квалификаций;</a:t>
            </a:r>
          </a:p>
          <a:p>
            <a:r>
              <a:rPr lang="ru-RU" sz="1800" dirty="0"/>
              <a:t>отнесение к одной или нескольким областям профессиональной деятельности;</a:t>
            </a:r>
          </a:p>
          <a:p>
            <a:r>
              <a:rPr lang="ru-RU" sz="1800" dirty="0"/>
              <a:t>необходимое образование;</a:t>
            </a:r>
          </a:p>
          <a:p>
            <a:r>
              <a:rPr lang="ru-RU" sz="1800" dirty="0"/>
              <a:t>количество вакансий.</a:t>
            </a:r>
          </a:p>
          <a:p>
            <a:endParaRPr lang="ru-RU" sz="2000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399591434"/>
              </p:ext>
            </p:extLst>
          </p:nvPr>
        </p:nvGraphicFramePr>
        <p:xfrm>
          <a:off x="1162228" y="3684321"/>
          <a:ext cx="7168972" cy="3010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0388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93776"/>
            <a:ext cx="10515600" cy="5151467"/>
          </a:xfrm>
        </p:spPr>
        <p:txBody>
          <a:bodyPr/>
          <a:lstStyle/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838200" y="333693"/>
            <a:ext cx="10515600" cy="58117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/>
              <a:t>Рейтинг профессий (частота упоминания респондентами) – ТОП 20</a:t>
            </a:r>
          </a:p>
        </p:txBody>
      </p:sp>
      <p:graphicFrame>
        <p:nvGraphicFramePr>
          <p:cNvPr id="11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7808467"/>
              </p:ext>
            </p:extLst>
          </p:nvPr>
        </p:nvGraphicFramePr>
        <p:xfrm>
          <a:off x="838200" y="1016947"/>
          <a:ext cx="10515599" cy="5742750"/>
        </p:xfrm>
        <a:graphic>
          <a:graphicData uri="http://schemas.openxmlformats.org/drawingml/2006/table">
            <a:tbl>
              <a:tblPr>
                <a:tableStyleId>{68D230F3-CF80-4859-8CE7-A43EE81993B5}</a:tableStyleId>
              </a:tblPr>
              <a:tblGrid>
                <a:gridCol w="5879689">
                  <a:extLst>
                    <a:ext uri="{9D8B030D-6E8A-4147-A177-3AD203B41FA5}">
                      <a16:colId xmlns:a16="http://schemas.microsoft.com/office/drawing/2014/main" val="1545180284"/>
                    </a:ext>
                  </a:extLst>
                </a:gridCol>
                <a:gridCol w="2242576">
                  <a:extLst>
                    <a:ext uri="{9D8B030D-6E8A-4147-A177-3AD203B41FA5}">
                      <a16:colId xmlns:a16="http://schemas.microsoft.com/office/drawing/2014/main" val="3422238816"/>
                    </a:ext>
                  </a:extLst>
                </a:gridCol>
                <a:gridCol w="2393334">
                  <a:extLst>
                    <a:ext uri="{9D8B030D-6E8A-4147-A177-3AD203B41FA5}">
                      <a16:colId xmlns:a16="http://schemas.microsoft.com/office/drawing/2014/main" val="884746991"/>
                    </a:ext>
                  </a:extLst>
                </a:gridCol>
              </a:tblGrid>
              <a:tr h="5415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Наименование профессии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87" marR="3187" marT="318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Кол-во упоминаний		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87" marR="3187" marT="318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Кол-во упоминаний (% от всех упоминаний)</a:t>
                      </a:r>
                    </a:p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	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87" marR="3187" marT="3187" marB="0"/>
                </a:tc>
                <a:extLst>
                  <a:ext uri="{0D108BD9-81ED-4DB2-BD59-A6C34878D82A}">
                    <a16:rowId xmlns:a16="http://schemas.microsoft.com/office/drawing/2014/main" val="2993917659"/>
                  </a:ext>
                </a:extLst>
              </a:tr>
              <a:tr h="274261">
                <a:tc>
                  <a:txBody>
                    <a:bodyPr/>
                    <a:lstStyle/>
                    <a:p>
                      <a:pPr marL="0" indent="179388" algn="l" fontAlgn="ctr"/>
                      <a:r>
                        <a:rPr lang="ru-RU" sz="1200" u="none" strike="noStrike" dirty="0">
                          <a:effectLst/>
                        </a:rPr>
                        <a:t>Продавец-кассир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87" marR="3187" marT="31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980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87" marR="3187" marT="31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5,6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87" marR="3187" marT="3187" marB="0" anchor="ctr"/>
                </a:tc>
                <a:extLst>
                  <a:ext uri="{0D108BD9-81ED-4DB2-BD59-A6C34878D82A}">
                    <a16:rowId xmlns:a16="http://schemas.microsoft.com/office/drawing/2014/main" val="3221752033"/>
                  </a:ext>
                </a:extLst>
              </a:tr>
              <a:tr h="303345">
                <a:tc>
                  <a:txBody>
                    <a:bodyPr/>
                    <a:lstStyle/>
                    <a:p>
                      <a:pPr marL="0" indent="179388" algn="l" fontAlgn="ctr"/>
                      <a:r>
                        <a:rPr lang="ru-RU" sz="1200" u="none" strike="noStrike" dirty="0">
                          <a:effectLst/>
                        </a:rPr>
                        <a:t>Повар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87" marR="3187" marT="31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862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87" marR="3187" marT="31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87" marR="3187" marT="3187" marB="0" anchor="ctr"/>
                </a:tc>
                <a:extLst>
                  <a:ext uri="{0D108BD9-81ED-4DB2-BD59-A6C34878D82A}">
                    <a16:rowId xmlns:a16="http://schemas.microsoft.com/office/drawing/2014/main" val="1996848814"/>
                  </a:ext>
                </a:extLst>
              </a:tr>
              <a:tr h="362092">
                <a:tc>
                  <a:txBody>
                    <a:bodyPr/>
                    <a:lstStyle/>
                    <a:p>
                      <a:pPr marL="179388" indent="0" algn="l" fontAlgn="ctr"/>
                      <a:r>
                        <a:rPr lang="ru-RU" sz="1200" u="none" strike="noStrike" dirty="0">
                          <a:effectLst/>
                        </a:rPr>
                        <a:t>Педагог профессионального обучения, профессионального образования и дополнительного профессионального образования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87" marR="3187" marT="31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557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87" marR="3187" marT="31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3,2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87" marR="3187" marT="3187" marB="0" anchor="ctr"/>
                </a:tc>
                <a:extLst>
                  <a:ext uri="{0D108BD9-81ED-4DB2-BD59-A6C34878D82A}">
                    <a16:rowId xmlns:a16="http://schemas.microsoft.com/office/drawing/2014/main" val="1704233294"/>
                  </a:ext>
                </a:extLst>
              </a:tr>
              <a:tr h="182610">
                <a:tc>
                  <a:txBody>
                    <a:bodyPr/>
                    <a:lstStyle/>
                    <a:p>
                      <a:pPr marL="0" indent="179388" algn="l" fontAlgn="ctr"/>
                      <a:r>
                        <a:rPr lang="ru-RU" sz="1200" u="none" strike="noStrike" dirty="0">
                          <a:effectLst/>
                        </a:rPr>
                        <a:t>Юрист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87" marR="3187" marT="31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488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87" marR="3187" marT="31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87" marR="3187" marT="3187" marB="0" anchor="ctr"/>
                </a:tc>
                <a:extLst>
                  <a:ext uri="{0D108BD9-81ED-4DB2-BD59-A6C34878D82A}">
                    <a16:rowId xmlns:a16="http://schemas.microsoft.com/office/drawing/2014/main" val="3903210402"/>
                  </a:ext>
                </a:extLst>
              </a:tr>
              <a:tr h="182610">
                <a:tc>
                  <a:txBody>
                    <a:bodyPr/>
                    <a:lstStyle/>
                    <a:p>
                      <a:pPr marL="0" indent="179388" algn="l" fontAlgn="ctr"/>
                      <a:r>
                        <a:rPr lang="ru-RU" sz="1200" u="none" strike="noStrike" dirty="0">
                          <a:effectLst/>
                        </a:rPr>
                        <a:t>Специалист по социальной работе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87" marR="3187" marT="31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483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87" marR="3187" marT="31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87" marR="3187" marT="3187" marB="0" anchor="ctr"/>
                </a:tc>
                <a:extLst>
                  <a:ext uri="{0D108BD9-81ED-4DB2-BD59-A6C34878D82A}">
                    <a16:rowId xmlns:a16="http://schemas.microsoft.com/office/drawing/2014/main" val="3463678014"/>
                  </a:ext>
                </a:extLst>
              </a:tr>
              <a:tr h="294992">
                <a:tc>
                  <a:txBody>
                    <a:bodyPr/>
                    <a:lstStyle/>
                    <a:p>
                      <a:pPr marL="0" indent="179388" algn="l" fontAlgn="ctr"/>
                      <a:r>
                        <a:rPr lang="ru-RU" sz="1200" u="none" strike="noStrike" dirty="0">
                          <a:effectLst/>
                        </a:rPr>
                        <a:t>Специалист по закупкам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87" marR="3187" marT="31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384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87" marR="3187" marT="31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87" marR="3187" marT="3187" marB="0" anchor="ctr"/>
                </a:tc>
                <a:extLst>
                  <a:ext uri="{0D108BD9-81ED-4DB2-BD59-A6C34878D82A}">
                    <a16:rowId xmlns:a16="http://schemas.microsoft.com/office/drawing/2014/main" val="1677794868"/>
                  </a:ext>
                </a:extLst>
              </a:tr>
              <a:tr h="265593">
                <a:tc>
                  <a:txBody>
                    <a:bodyPr/>
                    <a:lstStyle/>
                    <a:p>
                      <a:pPr marL="0" indent="179388" algn="l" fontAlgn="ctr"/>
                      <a:r>
                        <a:rPr lang="ru-RU" sz="1200" u="none" strike="noStrike" dirty="0">
                          <a:effectLst/>
                        </a:rPr>
                        <a:t>Педагог дополнительного образования детей и взрослых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87" marR="3187" marT="31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343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87" marR="3187" marT="31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87" marR="3187" marT="3187" marB="0" anchor="ctr"/>
                </a:tc>
                <a:extLst>
                  <a:ext uri="{0D108BD9-81ED-4DB2-BD59-A6C34878D82A}">
                    <a16:rowId xmlns:a16="http://schemas.microsoft.com/office/drawing/2014/main" val="519204297"/>
                  </a:ext>
                </a:extLst>
              </a:tr>
              <a:tr h="234836">
                <a:tc>
                  <a:txBody>
                    <a:bodyPr/>
                    <a:lstStyle/>
                    <a:p>
                      <a:pPr marL="0" indent="179388" algn="l" fontAlgn="ctr"/>
                      <a:r>
                        <a:rPr lang="ru-RU" sz="1200" u="none" strike="noStrike" dirty="0">
                          <a:effectLst/>
                        </a:rPr>
                        <a:t>Медицинская сестра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87" marR="3187" marT="31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312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87" marR="3187" marT="31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87" marR="3187" marT="3187" marB="0" anchor="ctr"/>
                </a:tc>
                <a:extLst>
                  <a:ext uri="{0D108BD9-81ED-4DB2-BD59-A6C34878D82A}">
                    <a16:rowId xmlns:a16="http://schemas.microsoft.com/office/drawing/2014/main" val="1554760783"/>
                  </a:ext>
                </a:extLst>
              </a:tr>
              <a:tr h="301932">
                <a:tc>
                  <a:txBody>
                    <a:bodyPr/>
                    <a:lstStyle/>
                    <a:p>
                      <a:pPr marL="0" indent="179388" algn="l" fontAlgn="ctr"/>
                      <a:r>
                        <a:rPr lang="ru-RU" sz="1200" u="none" strike="noStrike" dirty="0">
                          <a:effectLst/>
                        </a:rPr>
                        <a:t>Делопроизводитель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87" marR="3187" marT="31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297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87" marR="3187" marT="31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87" marR="3187" marT="3187" marB="0" anchor="ctr"/>
                </a:tc>
                <a:extLst>
                  <a:ext uri="{0D108BD9-81ED-4DB2-BD59-A6C34878D82A}">
                    <a16:rowId xmlns:a16="http://schemas.microsoft.com/office/drawing/2014/main" val="993039235"/>
                  </a:ext>
                </a:extLst>
              </a:tr>
              <a:tr h="268385">
                <a:tc>
                  <a:txBody>
                    <a:bodyPr/>
                    <a:lstStyle/>
                    <a:p>
                      <a:pPr marL="0" indent="179388" algn="l" fontAlgn="ctr"/>
                      <a:r>
                        <a:rPr lang="ru-RU" sz="1200" u="none" strike="noStrike" dirty="0">
                          <a:effectLst/>
                        </a:rPr>
                        <a:t>Бухгалтер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87" marR="3187" marT="31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241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87" marR="3187" marT="31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87" marR="3187" marT="3187" marB="0" anchor="ctr"/>
                </a:tc>
                <a:extLst>
                  <a:ext uri="{0D108BD9-81ED-4DB2-BD59-A6C34878D82A}">
                    <a16:rowId xmlns:a16="http://schemas.microsoft.com/office/drawing/2014/main" val="298708868"/>
                  </a:ext>
                </a:extLst>
              </a:tr>
              <a:tr h="276771">
                <a:tc>
                  <a:txBody>
                    <a:bodyPr/>
                    <a:lstStyle/>
                    <a:p>
                      <a:pPr marL="0" indent="179388" algn="l" fontAlgn="ctr"/>
                      <a:r>
                        <a:rPr lang="ru-RU" sz="1200" u="none" strike="noStrike" dirty="0">
                          <a:effectLst/>
                        </a:rPr>
                        <a:t>Педагог-дефектолог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87" marR="3187" marT="31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87" marR="3187" marT="31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87" marR="3187" marT="3187" marB="0" anchor="ctr"/>
                </a:tc>
                <a:extLst>
                  <a:ext uri="{0D108BD9-81ED-4DB2-BD59-A6C34878D82A}">
                    <a16:rowId xmlns:a16="http://schemas.microsoft.com/office/drawing/2014/main" val="3609223750"/>
                  </a:ext>
                </a:extLst>
              </a:tr>
              <a:tr h="268384">
                <a:tc>
                  <a:txBody>
                    <a:bodyPr/>
                    <a:lstStyle/>
                    <a:p>
                      <a:pPr marL="0" indent="179388" algn="l" fontAlgn="ctr"/>
                      <a:r>
                        <a:rPr lang="ru-RU" sz="1200" u="none" strike="noStrike" dirty="0">
                          <a:effectLst/>
                        </a:rPr>
                        <a:t>Социальный работник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87" marR="3187" marT="31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196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87" marR="3187" marT="31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87" marR="3187" marT="3187" marB="0" anchor="ctr"/>
                </a:tc>
                <a:extLst>
                  <a:ext uri="{0D108BD9-81ED-4DB2-BD59-A6C34878D82A}">
                    <a16:rowId xmlns:a16="http://schemas.microsoft.com/office/drawing/2014/main" val="2441736989"/>
                  </a:ext>
                </a:extLst>
              </a:tr>
              <a:tr h="182610">
                <a:tc>
                  <a:txBody>
                    <a:bodyPr/>
                    <a:lstStyle/>
                    <a:p>
                      <a:pPr marL="0" indent="179388" algn="l" fontAlgn="ctr"/>
                      <a:r>
                        <a:rPr lang="ru-RU" sz="1200" u="none" strike="noStrike" dirty="0">
                          <a:effectLst/>
                        </a:rPr>
                        <a:t>Фармацевт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87" marR="3187" marT="31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181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87" marR="3187" marT="31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87" marR="3187" marT="3187" marB="0" anchor="ctr"/>
                </a:tc>
                <a:extLst>
                  <a:ext uri="{0D108BD9-81ED-4DB2-BD59-A6C34878D82A}">
                    <a16:rowId xmlns:a16="http://schemas.microsoft.com/office/drawing/2014/main" val="1262142759"/>
                  </a:ext>
                </a:extLst>
              </a:tr>
              <a:tr h="288334">
                <a:tc>
                  <a:txBody>
                    <a:bodyPr/>
                    <a:lstStyle/>
                    <a:p>
                      <a:pPr marL="0" indent="179388" algn="l" fontAlgn="ctr"/>
                      <a:r>
                        <a:rPr lang="ru-RU" sz="1200" u="none" strike="noStrike" dirty="0">
                          <a:effectLst/>
                        </a:rPr>
                        <a:t>Электромонтер по ремонту и  обслуживанию электрооборудования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87" marR="3187" marT="31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171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87" marR="3187" marT="31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87" marR="3187" marT="3187" marB="0" anchor="ctr"/>
                </a:tc>
                <a:extLst>
                  <a:ext uri="{0D108BD9-81ED-4DB2-BD59-A6C34878D82A}">
                    <a16:rowId xmlns:a16="http://schemas.microsoft.com/office/drawing/2014/main" val="2659303684"/>
                  </a:ext>
                </a:extLst>
              </a:tr>
              <a:tr h="247828">
                <a:tc>
                  <a:txBody>
                    <a:bodyPr/>
                    <a:lstStyle/>
                    <a:p>
                      <a:pPr marL="0" indent="179388" algn="l" fontAlgn="ctr"/>
                      <a:r>
                        <a:rPr lang="ru-RU" sz="1200" u="none" strike="noStrike" dirty="0">
                          <a:effectLst/>
                        </a:rPr>
                        <a:t>Программист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87" marR="3187" marT="31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87" marR="3187" marT="31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87" marR="3187" marT="3187" marB="0" anchor="ctr"/>
                </a:tc>
                <a:extLst>
                  <a:ext uri="{0D108BD9-81ED-4DB2-BD59-A6C34878D82A}">
                    <a16:rowId xmlns:a16="http://schemas.microsoft.com/office/drawing/2014/main" val="102966684"/>
                  </a:ext>
                </a:extLst>
              </a:tr>
              <a:tr h="182610">
                <a:tc>
                  <a:txBody>
                    <a:bodyPr/>
                    <a:lstStyle/>
                    <a:p>
                      <a:pPr marL="0" indent="179388" algn="l" fontAlgn="ctr"/>
                      <a:r>
                        <a:rPr lang="ru-RU" sz="1200" u="none" strike="noStrike" dirty="0">
                          <a:effectLst/>
                        </a:rPr>
                        <a:t>Слесарь аварийно-восстановительных работ в водоснабжении и водоотведении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87" marR="3187" marT="31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87" marR="3187" marT="31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87" marR="3187" marT="3187" marB="0" anchor="ctr"/>
                </a:tc>
                <a:extLst>
                  <a:ext uri="{0D108BD9-81ED-4DB2-BD59-A6C34878D82A}">
                    <a16:rowId xmlns:a16="http://schemas.microsoft.com/office/drawing/2014/main" val="1006953786"/>
                  </a:ext>
                </a:extLst>
              </a:tr>
              <a:tr h="182610">
                <a:tc>
                  <a:txBody>
                    <a:bodyPr/>
                    <a:lstStyle/>
                    <a:p>
                      <a:pPr marL="0" indent="179388" algn="l" fontAlgn="ctr"/>
                      <a:r>
                        <a:rPr lang="ru-RU" sz="1200" u="none" strike="noStrike" dirty="0">
                          <a:effectLst/>
                        </a:rPr>
                        <a:t>Водитель автомобиля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87" marR="3187" marT="31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149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87" marR="3187" marT="31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0,8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87" marR="3187" marT="3187" marB="0" anchor="ctr"/>
                </a:tc>
                <a:extLst>
                  <a:ext uri="{0D108BD9-81ED-4DB2-BD59-A6C34878D82A}">
                    <a16:rowId xmlns:a16="http://schemas.microsoft.com/office/drawing/2014/main" val="3108862092"/>
                  </a:ext>
                </a:extLst>
              </a:tr>
              <a:tr h="226072">
                <a:tc>
                  <a:txBody>
                    <a:bodyPr/>
                    <a:lstStyle/>
                    <a:p>
                      <a:pPr marL="0" indent="179388" algn="l" fontAlgn="ctr"/>
                      <a:r>
                        <a:rPr lang="ru-RU" sz="1200" u="none" strike="noStrike" dirty="0">
                          <a:effectLst/>
                        </a:rPr>
                        <a:t>Официант (бармен)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87" marR="3187" marT="31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87" marR="3187" marT="31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0,8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87" marR="3187" marT="3187" marB="0" anchor="ctr"/>
                </a:tc>
                <a:extLst>
                  <a:ext uri="{0D108BD9-81ED-4DB2-BD59-A6C34878D82A}">
                    <a16:rowId xmlns:a16="http://schemas.microsoft.com/office/drawing/2014/main" val="641705556"/>
                  </a:ext>
                </a:extLst>
              </a:tr>
              <a:tr h="228800">
                <a:tc>
                  <a:txBody>
                    <a:bodyPr/>
                    <a:lstStyle/>
                    <a:p>
                      <a:pPr marL="0" indent="179388" algn="l" fontAlgn="ctr"/>
                      <a:r>
                        <a:rPr lang="ru-RU" sz="1200" u="none" strike="noStrike" dirty="0">
                          <a:effectLst/>
                        </a:rPr>
                        <a:t>Горничная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87" marR="3187" marT="31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133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87" marR="3187" marT="31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0,7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87" marR="3187" marT="3187" marB="0" anchor="ctr"/>
                </a:tc>
                <a:extLst>
                  <a:ext uri="{0D108BD9-81ED-4DB2-BD59-A6C34878D82A}">
                    <a16:rowId xmlns:a16="http://schemas.microsoft.com/office/drawing/2014/main" val="278391070"/>
                  </a:ext>
                </a:extLst>
              </a:tr>
              <a:tr h="412108">
                <a:tc>
                  <a:txBody>
                    <a:bodyPr/>
                    <a:lstStyle/>
                    <a:p>
                      <a:pPr marL="0" indent="179388" algn="l" fontAlgn="ctr"/>
                      <a:r>
                        <a:rPr lang="ru-RU" sz="1200" u="none" strike="noStrike" dirty="0">
                          <a:effectLst/>
                        </a:rPr>
                        <a:t>Пекарь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87" marR="3187" marT="31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87" marR="3187" marT="31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0,7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87" marR="3187" marT="3187" marB="0" anchor="ctr"/>
                </a:tc>
                <a:extLst>
                  <a:ext uri="{0D108BD9-81ED-4DB2-BD59-A6C34878D82A}">
                    <a16:rowId xmlns:a16="http://schemas.microsoft.com/office/drawing/2014/main" val="10714819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9362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63106"/>
            <a:ext cx="10515600" cy="581173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400" b="1" dirty="0"/>
              <a:t>Профессии, не входящие в Справочник профессий (</a:t>
            </a:r>
            <a:r>
              <a:rPr lang="en-US" sz="2400" b="1" dirty="0">
                <a:hlinkClick r:id="rId2"/>
              </a:rPr>
              <a:t>http://spravochnik.rosmintrud.ru</a:t>
            </a:r>
            <a:r>
              <a:rPr lang="ru-RU" sz="2400" b="1" dirty="0"/>
              <a:t>)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5720407"/>
              </p:ext>
            </p:extLst>
          </p:nvPr>
        </p:nvGraphicFramePr>
        <p:xfrm>
          <a:off x="838201" y="840890"/>
          <a:ext cx="10515599" cy="5747300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3135594">
                  <a:extLst>
                    <a:ext uri="{9D8B030D-6E8A-4147-A177-3AD203B41FA5}">
                      <a16:colId xmlns:a16="http://schemas.microsoft.com/office/drawing/2014/main" val="773967614"/>
                    </a:ext>
                  </a:extLst>
                </a:gridCol>
                <a:gridCol w="1611147">
                  <a:extLst>
                    <a:ext uri="{9D8B030D-6E8A-4147-A177-3AD203B41FA5}">
                      <a16:colId xmlns:a16="http://schemas.microsoft.com/office/drawing/2014/main" val="2736640648"/>
                    </a:ext>
                  </a:extLst>
                </a:gridCol>
                <a:gridCol w="3465055">
                  <a:extLst>
                    <a:ext uri="{9D8B030D-6E8A-4147-A177-3AD203B41FA5}">
                      <a16:colId xmlns:a16="http://schemas.microsoft.com/office/drawing/2014/main" val="1852218105"/>
                    </a:ext>
                  </a:extLst>
                </a:gridCol>
                <a:gridCol w="2303803">
                  <a:extLst>
                    <a:ext uri="{9D8B030D-6E8A-4147-A177-3AD203B41FA5}">
                      <a16:colId xmlns:a16="http://schemas.microsoft.com/office/drawing/2014/main" val="1408302861"/>
                    </a:ext>
                  </a:extLst>
                </a:gridCol>
              </a:tblGrid>
              <a:tr h="23588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effectLst/>
                        </a:rPr>
                        <a:t>Область профессиональной деятельности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>
                          <a:effectLst/>
                        </a:rPr>
                        <a:t>Доля профессий (%)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effectLst/>
                        </a:rPr>
                        <a:t>Область профессиональной деятельности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effectLst/>
                        </a:rPr>
                        <a:t>Доля профессий (%)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extLst>
                  <a:ext uri="{0D108BD9-81ED-4DB2-BD59-A6C34878D82A}">
                    <a16:rowId xmlns:a16="http://schemas.microsoft.com/office/drawing/2014/main" val="2366010106"/>
                  </a:ext>
                </a:extLst>
              </a:tr>
              <a:tr h="1606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b="0" dirty="0">
                          <a:effectLst/>
                        </a:rPr>
                        <a:t> Авиастроение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b="0" dirty="0">
                          <a:effectLst/>
                        </a:rPr>
                        <a:t>14,7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effectLst/>
                        </a:rPr>
                        <a:t>Производство машин и оборудования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effectLst/>
                        </a:rPr>
                        <a:t>20,0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extLst>
                  <a:ext uri="{0D108BD9-81ED-4DB2-BD59-A6C34878D82A}">
                    <a16:rowId xmlns:a16="http://schemas.microsoft.com/office/drawing/2014/main" val="1303780623"/>
                  </a:ext>
                </a:extLst>
              </a:tr>
              <a:tr h="32139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b="0" dirty="0">
                          <a:effectLst/>
                        </a:rPr>
                        <a:t> Автомобилестроение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b="0" dirty="0">
                          <a:effectLst/>
                        </a:rPr>
                        <a:t>7,7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effectLst/>
                        </a:rPr>
                        <a:t>Производство электрооборудования, электронного и оптического оборудования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effectLst/>
                        </a:rPr>
                        <a:t>18,5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extLst>
                  <a:ext uri="{0D108BD9-81ED-4DB2-BD59-A6C34878D82A}">
                    <a16:rowId xmlns:a16="http://schemas.microsoft.com/office/drawing/2014/main" val="350672308"/>
                  </a:ext>
                </a:extLst>
              </a:tr>
              <a:tr h="32139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b="0" dirty="0">
                          <a:effectLst/>
                        </a:rPr>
                        <a:t> Административно-управленческая и офисная деятельность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b="0" dirty="0">
                          <a:effectLst/>
                        </a:rPr>
                        <a:t>25,0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effectLst/>
                        </a:rPr>
                        <a:t>Ракетно-космическая промышленность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effectLst/>
                        </a:rPr>
                        <a:t>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extLst>
                  <a:ext uri="{0D108BD9-81ED-4DB2-BD59-A6C34878D82A}">
                    <a16:rowId xmlns:a16="http://schemas.microsoft.com/office/drawing/2014/main" val="1115048044"/>
                  </a:ext>
                </a:extLst>
              </a:tr>
              <a:tr h="32139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b="0" dirty="0">
                          <a:effectLst/>
                        </a:rPr>
                        <a:t> Архитектура, проектирование, геодезия, топография и дизайн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b="0" dirty="0">
                          <a:effectLst/>
                        </a:rPr>
                        <a:t>46,2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effectLst/>
                        </a:rPr>
                        <a:t> Рыбоводство и рыболовство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effectLst/>
                        </a:rPr>
                        <a:t>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extLst>
                  <a:ext uri="{0D108BD9-81ED-4DB2-BD59-A6C34878D82A}">
                    <a16:rowId xmlns:a16="http://schemas.microsoft.com/office/drawing/2014/main" val="3389260167"/>
                  </a:ext>
                </a:extLst>
              </a:tr>
              <a:tr h="1606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b="0" dirty="0">
                          <a:effectLst/>
                        </a:rPr>
                        <a:t> Атомная промышленность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b="0" dirty="0">
                          <a:effectLst/>
                        </a:rPr>
                        <a:t>11,1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effectLst/>
                        </a:rPr>
                        <a:t>Сварка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effectLst/>
                        </a:rPr>
                        <a:t>22,2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extLst>
                  <a:ext uri="{0D108BD9-81ED-4DB2-BD59-A6C34878D82A}">
                    <a16:rowId xmlns:a16="http://schemas.microsoft.com/office/drawing/2014/main" val="1403555351"/>
                  </a:ext>
                </a:extLst>
              </a:tr>
              <a:tr h="36213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b="0" dirty="0">
                          <a:effectLst/>
                        </a:rPr>
                        <a:t>Деревообрабатывающая и целлюлозно-бумажная промышленность, мебельное производство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b="0" dirty="0">
                          <a:effectLst/>
                        </a:rPr>
                        <a:t>20,0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effectLst/>
                        </a:rPr>
                        <a:t>Связь, средства массовой информации, издательство и полиграфия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effectLst/>
                        </a:rPr>
                        <a:t>35,0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extLst>
                  <a:ext uri="{0D108BD9-81ED-4DB2-BD59-A6C34878D82A}">
                    <a16:rowId xmlns:a16="http://schemas.microsoft.com/office/drawing/2014/main" val="3339621513"/>
                  </a:ext>
                </a:extLst>
              </a:tr>
              <a:tr h="32139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b="0" dirty="0">
                          <a:effectLst/>
                        </a:rPr>
                        <a:t> Добыча, переработка угля, руд и других полезных ископаемых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b="0" dirty="0">
                          <a:effectLst/>
                        </a:rPr>
                        <a:t>50,0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effectLst/>
                        </a:rPr>
                        <a:t>Сельское хозяйство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effectLst/>
                        </a:rPr>
                        <a:t>29,0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extLst>
                  <a:ext uri="{0D108BD9-81ED-4DB2-BD59-A6C34878D82A}">
                    <a16:rowId xmlns:a16="http://schemas.microsoft.com/office/drawing/2014/main" val="294098817"/>
                  </a:ext>
                </a:extLst>
              </a:tr>
              <a:tr h="3625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b="0" dirty="0">
                          <a:effectLst/>
                        </a:rPr>
                        <a:t> Добыча, переработка, транспортировка нефти и газа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b="0" dirty="0">
                          <a:effectLst/>
                        </a:rPr>
                        <a:t>12,5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effectLst/>
                        </a:rPr>
                        <a:t>Сервис, оказание услуг населению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effectLst/>
                        </a:rPr>
                        <a:t>48,9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extLst>
                  <a:ext uri="{0D108BD9-81ED-4DB2-BD59-A6C34878D82A}">
                    <a16:rowId xmlns:a16="http://schemas.microsoft.com/office/drawing/2014/main" val="415091444"/>
                  </a:ext>
                </a:extLst>
              </a:tr>
              <a:tr h="32139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b="0" dirty="0">
                          <a:effectLst/>
                        </a:rPr>
                        <a:t> Жилищно-коммунальное хозяйство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b="0" dirty="0">
                          <a:effectLst/>
                        </a:rPr>
                        <a:t>18,4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effectLst/>
                        </a:rPr>
                        <a:t>Сквозные виды профессиональной деятельности в промышленности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effectLst/>
                        </a:rPr>
                        <a:t>13,2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extLst>
                  <a:ext uri="{0D108BD9-81ED-4DB2-BD59-A6C34878D82A}">
                    <a16:rowId xmlns:a16="http://schemas.microsoft.com/office/drawing/2014/main" val="3124492922"/>
                  </a:ext>
                </a:extLst>
              </a:tr>
              <a:tr h="1606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b="0" dirty="0">
                          <a:effectLst/>
                        </a:rPr>
                        <a:t> Здравоохранение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b="0" dirty="0">
                          <a:effectLst/>
                        </a:rPr>
                        <a:t>52,9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effectLst/>
                        </a:rPr>
                        <a:t>Социальное обслуживание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effectLst/>
                        </a:rPr>
                        <a:t>20,0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extLst>
                  <a:ext uri="{0D108BD9-81ED-4DB2-BD59-A6C34878D82A}">
                    <a16:rowId xmlns:a16="http://schemas.microsoft.com/office/drawing/2014/main" val="2957726277"/>
                  </a:ext>
                </a:extLst>
              </a:tr>
              <a:tr h="22104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b="0" dirty="0">
                          <a:effectLst/>
                        </a:rPr>
                        <a:t> Информационные и коммуникационные технологии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b="0" dirty="0">
                          <a:effectLst/>
                        </a:rPr>
                        <a:t>0,0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effectLst/>
                        </a:rPr>
                        <a:t>Строительство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effectLst/>
                        </a:rPr>
                        <a:t>38,7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extLst>
                  <a:ext uri="{0D108BD9-81ED-4DB2-BD59-A6C34878D82A}">
                    <a16:rowId xmlns:a16="http://schemas.microsoft.com/office/drawing/2014/main" val="3356576475"/>
                  </a:ext>
                </a:extLst>
              </a:tr>
              <a:tr h="1606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b="0" dirty="0">
                          <a:effectLst/>
                        </a:rPr>
                        <a:t> Культура и искусство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b="0" dirty="0">
                          <a:effectLst/>
                        </a:rPr>
                        <a:t>42,9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effectLst/>
                        </a:rPr>
                        <a:t>Судостроение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effectLst/>
                        </a:rPr>
                        <a:t>8,3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extLst>
                  <a:ext uri="{0D108BD9-81ED-4DB2-BD59-A6C34878D82A}">
                    <a16:rowId xmlns:a16="http://schemas.microsoft.com/office/drawing/2014/main" val="3392086501"/>
                  </a:ext>
                </a:extLst>
              </a:tr>
              <a:tr h="1606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b="0" dirty="0">
                          <a:effectLst/>
                        </a:rPr>
                        <a:t> Легкая и текстильная промышленность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b="0" dirty="0">
                          <a:effectLst/>
                        </a:rPr>
                        <a:t>31,8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effectLst/>
                        </a:rPr>
                        <a:t>Транспорт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effectLst/>
                        </a:rPr>
                        <a:t>24,6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extLst>
                  <a:ext uri="{0D108BD9-81ED-4DB2-BD59-A6C34878D82A}">
                    <a16:rowId xmlns:a16="http://schemas.microsoft.com/office/drawing/2014/main" val="1422300792"/>
                  </a:ext>
                </a:extLst>
              </a:tr>
              <a:tr h="1606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b="0" dirty="0">
                          <a:effectLst/>
                        </a:rPr>
                        <a:t> Лесное хозяйство, охота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b="0" dirty="0">
                          <a:effectLst/>
                        </a:rPr>
                        <a:t>15,4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effectLst/>
                        </a:rPr>
                        <a:t>Физическая культура и спорт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effectLst/>
                        </a:rPr>
                        <a:t>11,1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extLst>
                  <a:ext uri="{0D108BD9-81ED-4DB2-BD59-A6C34878D82A}">
                    <a16:rowId xmlns:a16="http://schemas.microsoft.com/office/drawing/2014/main" val="3756264630"/>
                  </a:ext>
                </a:extLst>
              </a:tr>
              <a:tr h="1606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b="0" dirty="0">
                          <a:effectLst/>
                        </a:rPr>
                        <a:t> Металлургическое производство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b="0" dirty="0">
                          <a:effectLst/>
                        </a:rPr>
                        <a:t>18,9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effectLst/>
                        </a:rPr>
                        <a:t>Финансы и экономика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effectLst/>
                        </a:rPr>
                        <a:t>21,0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extLst>
                  <a:ext uri="{0D108BD9-81ED-4DB2-BD59-A6C34878D82A}">
                    <a16:rowId xmlns:a16="http://schemas.microsoft.com/office/drawing/2014/main" val="1089424402"/>
                  </a:ext>
                </a:extLst>
              </a:tr>
              <a:tr h="16867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b="0" dirty="0">
                          <a:effectLst/>
                        </a:rPr>
                        <a:t> </a:t>
                      </a:r>
                      <a:r>
                        <a:rPr lang="ru-RU" sz="1200" b="0" dirty="0" err="1">
                          <a:effectLst/>
                        </a:rPr>
                        <a:t>Нанотехнологии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b="0" dirty="0">
                          <a:effectLst/>
                        </a:rPr>
                        <a:t>0,0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effectLst/>
                        </a:rPr>
                        <a:t>Химическое и химико-технологическое производство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effectLst/>
                        </a:rPr>
                        <a:t>58,0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extLst>
                  <a:ext uri="{0D108BD9-81ED-4DB2-BD59-A6C34878D82A}">
                    <a16:rowId xmlns:a16="http://schemas.microsoft.com/office/drawing/2014/main" val="1491975789"/>
                  </a:ext>
                </a:extLst>
              </a:tr>
              <a:tr h="1606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b="1" dirty="0">
                          <a:effectLst/>
                        </a:rPr>
                        <a:t> Обеспечение безопасности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b="1" dirty="0">
                          <a:effectLst/>
                        </a:rPr>
                        <a:t>80,0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effectLst/>
                        </a:rPr>
                        <a:t>Электроэнергетика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effectLst/>
                        </a:rPr>
                        <a:t>3,6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extLst>
                  <a:ext uri="{0D108BD9-81ED-4DB2-BD59-A6C34878D82A}">
                    <a16:rowId xmlns:a16="http://schemas.microsoft.com/office/drawing/2014/main" val="2385839474"/>
                  </a:ext>
                </a:extLst>
              </a:tr>
              <a:tr h="1606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b="0" dirty="0">
                          <a:effectLst/>
                        </a:rPr>
                        <a:t> Образование и наука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b="0" dirty="0">
                          <a:effectLst/>
                        </a:rPr>
                        <a:t>61,5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effectLst/>
                        </a:rPr>
                        <a:t>Юриспруденция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effectLst/>
                        </a:rPr>
                        <a:t>33,3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extLst>
                  <a:ext uri="{0D108BD9-81ED-4DB2-BD59-A6C34878D82A}">
                    <a16:rowId xmlns:a16="http://schemas.microsoft.com/office/drawing/2014/main" val="368694234"/>
                  </a:ext>
                </a:extLst>
              </a:tr>
              <a:tr h="1606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b="0" dirty="0">
                          <a:effectLst/>
                        </a:rPr>
                        <a:t>Пищевая промышленность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b="0" dirty="0">
                          <a:effectLst/>
                        </a:rPr>
                        <a:t>49,0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>
                          <a:effectLst/>
                        </a:rPr>
                        <a:t>Всего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effectLst/>
                        </a:rPr>
                        <a:t>28,4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11" marR="56311" marT="0" marB="0"/>
                </a:tc>
                <a:extLst>
                  <a:ext uri="{0D108BD9-81ED-4DB2-BD59-A6C34878D82A}">
                    <a16:rowId xmlns:a16="http://schemas.microsoft.com/office/drawing/2014/main" val="3660964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5389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87739DC5-A75A-4C5E-9AB3-63F2A8AE2F45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7943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28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Профессии</a:t>
            </a:r>
            <a:r>
              <a:rPr lang="en-US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Справочника</a:t>
            </a:r>
            <a:r>
              <a:rPr lang="en-US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профессий</a:t>
            </a:r>
            <a:r>
              <a:rPr lang="ru-RU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(ОПД «Обеспечение безопасности»</a:t>
            </a:r>
            <a:r>
              <a:rPr lang="en-US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)</a:t>
            </a:r>
            <a:endParaRPr lang="en-US" sz="28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FD51A5B1-DA77-42AD-9614-06AF101D32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897719"/>
              </p:ext>
            </p:extLst>
          </p:nvPr>
        </p:nvGraphicFramePr>
        <p:xfrm>
          <a:off x="838200" y="1429700"/>
          <a:ext cx="10515600" cy="435134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057517">
                  <a:extLst>
                    <a:ext uri="{9D8B030D-6E8A-4147-A177-3AD203B41FA5}">
                      <a16:colId xmlns:a16="http://schemas.microsoft.com/office/drawing/2014/main" val="4153353708"/>
                    </a:ext>
                  </a:extLst>
                </a:gridCol>
                <a:gridCol w="7458083">
                  <a:extLst>
                    <a:ext uri="{9D8B030D-6E8A-4147-A177-3AD203B41FA5}">
                      <a16:colId xmlns:a16="http://schemas.microsoft.com/office/drawing/2014/main" val="2925242286"/>
                    </a:ext>
                  </a:extLst>
                </a:gridCol>
              </a:tblGrid>
              <a:tr h="304929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u="none" strike="noStrike">
                          <a:effectLst/>
                        </a:rPr>
                        <a:t>Наименование</a:t>
                      </a:r>
                      <a:endParaRPr lang="ru-RU" sz="1900" b="0" i="0" u="none" strike="noStrike">
                        <a:effectLst/>
                        <a:latin typeface="+mn-lt"/>
                      </a:endParaRPr>
                    </a:p>
                  </a:txBody>
                  <a:tcPr marL="17119" marR="17119" marT="17119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u="none" strike="noStrike" dirty="0">
                          <a:effectLst/>
                        </a:rPr>
                        <a:t>Профессиональное образование и обучение</a:t>
                      </a:r>
                      <a:endParaRPr lang="ru-RU" sz="1900" b="0" i="0" u="none" strike="noStrike" dirty="0">
                        <a:effectLst/>
                        <a:latin typeface="+mn-lt"/>
                      </a:endParaRPr>
                    </a:p>
                  </a:txBody>
                  <a:tcPr marL="17119" marR="17119" marT="17119" marB="0" anchor="ctr"/>
                </a:tc>
                <a:extLst>
                  <a:ext uri="{0D108BD9-81ED-4DB2-BD59-A6C34878D82A}">
                    <a16:rowId xmlns:a16="http://schemas.microsoft.com/office/drawing/2014/main" val="1224175198"/>
                  </a:ext>
                </a:extLst>
              </a:tr>
              <a:tr h="818874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u="none" strike="noStrike">
                          <a:effectLst/>
                        </a:rPr>
                        <a:t>Специалист по приему и обработке экстренных вызовов</a:t>
                      </a:r>
                      <a:endParaRPr lang="ru-RU" sz="1900" b="0" i="0" u="none" strike="noStrike">
                        <a:effectLst/>
                        <a:latin typeface="+mn-lt"/>
                      </a:endParaRPr>
                    </a:p>
                  </a:txBody>
                  <a:tcPr marL="17119" marR="17119" marT="17119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u="none" strike="noStrike">
                          <a:effectLst/>
                        </a:rPr>
                        <a:t>Среднее профессиональное образование – программы подготовки квалифицированных рабочих, служащих и программы  подготовки специалистов среднего звена.</a:t>
                      </a:r>
                      <a:endParaRPr lang="ru-RU" sz="1900" b="0" i="0" u="none" strike="noStrike">
                        <a:effectLst/>
                        <a:latin typeface="+mn-lt"/>
                      </a:endParaRPr>
                    </a:p>
                  </a:txBody>
                  <a:tcPr marL="17119" marR="17119" marT="17119" marB="0"/>
                </a:tc>
                <a:extLst>
                  <a:ext uri="{0D108BD9-81ED-4DB2-BD59-A6C34878D82A}">
                    <a16:rowId xmlns:a16="http://schemas.microsoft.com/office/drawing/2014/main" val="2801426283"/>
                  </a:ext>
                </a:extLst>
              </a:tr>
              <a:tr h="818874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u="none" strike="noStrike">
                          <a:effectLst/>
                        </a:rPr>
                        <a:t>Спасатель</a:t>
                      </a:r>
                      <a:endParaRPr lang="ru-RU" sz="1900" b="0" i="0" u="none" strike="noStrike">
                        <a:effectLst/>
                        <a:latin typeface="+mn-lt"/>
                      </a:endParaRPr>
                    </a:p>
                  </a:txBody>
                  <a:tcPr marL="17119" marR="17119" marT="17119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u="none" strike="noStrike">
                          <a:effectLst/>
                        </a:rPr>
                        <a:t>Среднее профессиональное образование – программы подготовки квалифицированных рабочих, служащих и программы  подготовки специалистов среднего звена.</a:t>
                      </a:r>
                      <a:endParaRPr lang="ru-RU" sz="1900" b="0" i="0" u="none" strike="noStrike">
                        <a:effectLst/>
                        <a:latin typeface="+mn-lt"/>
                      </a:endParaRPr>
                    </a:p>
                  </a:txBody>
                  <a:tcPr marL="17119" marR="17119" marT="17119" marB="0"/>
                </a:tc>
                <a:extLst>
                  <a:ext uri="{0D108BD9-81ED-4DB2-BD59-A6C34878D82A}">
                    <a16:rowId xmlns:a16="http://schemas.microsoft.com/office/drawing/2014/main" val="3108919794"/>
                  </a:ext>
                </a:extLst>
              </a:tr>
              <a:tr h="1075846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u="none" strike="noStrike">
                          <a:effectLst/>
                        </a:rPr>
                        <a:t>Работник по обеспечению охраны образовательных организаций</a:t>
                      </a:r>
                      <a:endParaRPr lang="ru-RU" sz="1900" b="0" i="0" u="none" strike="noStrike">
                        <a:effectLst/>
                        <a:latin typeface="+mn-lt"/>
                      </a:endParaRPr>
                    </a:p>
                  </a:txBody>
                  <a:tcPr marL="17119" marR="17119" marT="17119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u="none" strike="noStrike" dirty="0">
                          <a:effectLst/>
                        </a:rPr>
                        <a:t>Среднее общее образование.  Профессиональное обучение - программы профессиональной подготовки по профессиям рабочих, должностям служащих; программы переподготовки рабочих, служащих.</a:t>
                      </a:r>
                      <a:endParaRPr lang="ru-RU" sz="1900" b="0" i="0" u="none" strike="noStrike" dirty="0">
                        <a:effectLst/>
                        <a:latin typeface="+mn-lt"/>
                      </a:endParaRPr>
                    </a:p>
                  </a:txBody>
                  <a:tcPr marL="17119" marR="17119" marT="17119" marB="0"/>
                </a:tc>
                <a:extLst>
                  <a:ext uri="{0D108BD9-81ED-4DB2-BD59-A6C34878D82A}">
                    <a16:rowId xmlns:a16="http://schemas.microsoft.com/office/drawing/2014/main" val="138503939"/>
                  </a:ext>
                </a:extLst>
              </a:tr>
              <a:tr h="1332819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u="none" strike="noStrike">
                          <a:effectLst/>
                        </a:rPr>
                        <a:t>Водолаз</a:t>
                      </a:r>
                      <a:endParaRPr lang="ru-RU" sz="1900" b="0" i="0" u="none" strike="noStrike">
                        <a:effectLst/>
                        <a:latin typeface="+mn-lt"/>
                      </a:endParaRPr>
                    </a:p>
                  </a:txBody>
                  <a:tcPr marL="17119" marR="17119" marT="17119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u="none" strike="noStrike" dirty="0">
                          <a:effectLst/>
                        </a:rPr>
                        <a:t>Профессиональное обучение - программы профессиональной подготовки по профессиям рабочих, должностям служащих; программы переподготовки рабочих, служащих. Среднее профессиональное образование – программы подготовки квалифицированных рабочих, служащих.</a:t>
                      </a:r>
                      <a:endParaRPr lang="ru-RU" sz="1900" b="0" i="0" u="none" strike="noStrike" dirty="0">
                        <a:effectLst/>
                        <a:latin typeface="+mn-lt"/>
                      </a:endParaRPr>
                    </a:p>
                  </a:txBody>
                  <a:tcPr marL="17119" marR="17119" marT="17119" marB="0"/>
                </a:tc>
                <a:extLst>
                  <a:ext uri="{0D108BD9-81ED-4DB2-BD59-A6C34878D82A}">
                    <a16:rowId xmlns:a16="http://schemas.microsoft.com/office/drawing/2014/main" val="31806456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2913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781260F1-D614-4437-B58D-7E09503F17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037393"/>
              </p:ext>
            </p:extLst>
          </p:nvPr>
        </p:nvGraphicFramePr>
        <p:xfrm>
          <a:off x="330927" y="1038867"/>
          <a:ext cx="11512733" cy="5711622"/>
        </p:xfrm>
        <a:graphic>
          <a:graphicData uri="http://schemas.openxmlformats.org/drawingml/2006/table">
            <a:tbl>
              <a:tblPr/>
              <a:tblGrid>
                <a:gridCol w="1738922">
                  <a:extLst>
                    <a:ext uri="{9D8B030D-6E8A-4147-A177-3AD203B41FA5}">
                      <a16:colId xmlns:a16="http://schemas.microsoft.com/office/drawing/2014/main" val="1024893108"/>
                    </a:ext>
                  </a:extLst>
                </a:gridCol>
                <a:gridCol w="1732357">
                  <a:extLst>
                    <a:ext uri="{9D8B030D-6E8A-4147-A177-3AD203B41FA5}">
                      <a16:colId xmlns:a16="http://schemas.microsoft.com/office/drawing/2014/main" val="238122895"/>
                    </a:ext>
                  </a:extLst>
                </a:gridCol>
                <a:gridCol w="741127">
                  <a:extLst>
                    <a:ext uri="{9D8B030D-6E8A-4147-A177-3AD203B41FA5}">
                      <a16:colId xmlns:a16="http://schemas.microsoft.com/office/drawing/2014/main" val="2940203871"/>
                    </a:ext>
                  </a:extLst>
                </a:gridCol>
                <a:gridCol w="575703">
                  <a:extLst>
                    <a:ext uri="{9D8B030D-6E8A-4147-A177-3AD203B41FA5}">
                      <a16:colId xmlns:a16="http://schemas.microsoft.com/office/drawing/2014/main" val="261452911"/>
                    </a:ext>
                  </a:extLst>
                </a:gridCol>
                <a:gridCol w="688611">
                  <a:extLst>
                    <a:ext uri="{9D8B030D-6E8A-4147-A177-3AD203B41FA5}">
                      <a16:colId xmlns:a16="http://schemas.microsoft.com/office/drawing/2014/main" val="4093743451"/>
                    </a:ext>
                  </a:extLst>
                </a:gridCol>
                <a:gridCol w="586206">
                  <a:extLst>
                    <a:ext uri="{9D8B030D-6E8A-4147-A177-3AD203B41FA5}">
                      <a16:colId xmlns:a16="http://schemas.microsoft.com/office/drawing/2014/main" val="3996891785"/>
                    </a:ext>
                  </a:extLst>
                </a:gridCol>
                <a:gridCol w="634345">
                  <a:extLst>
                    <a:ext uri="{9D8B030D-6E8A-4147-A177-3AD203B41FA5}">
                      <a16:colId xmlns:a16="http://schemas.microsoft.com/office/drawing/2014/main" val="3429411009"/>
                    </a:ext>
                  </a:extLst>
                </a:gridCol>
                <a:gridCol w="634345">
                  <a:extLst>
                    <a:ext uri="{9D8B030D-6E8A-4147-A177-3AD203B41FA5}">
                      <a16:colId xmlns:a16="http://schemas.microsoft.com/office/drawing/2014/main" val="2317580651"/>
                    </a:ext>
                  </a:extLst>
                </a:gridCol>
                <a:gridCol w="582267">
                  <a:extLst>
                    <a:ext uri="{9D8B030D-6E8A-4147-A177-3AD203B41FA5}">
                      <a16:colId xmlns:a16="http://schemas.microsoft.com/office/drawing/2014/main" val="4216893029"/>
                    </a:ext>
                  </a:extLst>
                </a:gridCol>
                <a:gridCol w="1377659">
                  <a:extLst>
                    <a:ext uri="{9D8B030D-6E8A-4147-A177-3AD203B41FA5}">
                      <a16:colId xmlns:a16="http://schemas.microsoft.com/office/drawing/2014/main" val="1304659253"/>
                    </a:ext>
                  </a:extLst>
                </a:gridCol>
                <a:gridCol w="2221191">
                  <a:extLst>
                    <a:ext uri="{9D8B030D-6E8A-4147-A177-3AD203B41FA5}">
                      <a16:colId xmlns:a16="http://schemas.microsoft.com/office/drawing/2014/main" val="91624418"/>
                    </a:ext>
                  </a:extLst>
                </a:gridCol>
              </a:tblGrid>
              <a:tr h="340247"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 dirty="0">
                          <a:effectLst/>
                        </a:rPr>
                        <a:t>Наименование профессии (цветом выделены профессии, не входящие в Справочник профессий)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92" marR="59692" marT="29846" marB="2984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 dirty="0">
                          <a:effectLst/>
                        </a:rPr>
                        <a:t>Область профессиональной деятельности </a:t>
                      </a:r>
                      <a:r>
                        <a:rPr lang="ru-RU" sz="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(цветом выделены области профессиональной деятельности, профессии которых не входят в Справочник профессий)</a:t>
                      </a:r>
                      <a:endParaRPr lang="ru-RU" sz="800" b="0" i="0" u="none" strike="noStrike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59692" marR="59692" marT="29846" marB="2984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Образование (СПО/ПО)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92" marR="59692" marT="29846" marB="2984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Кол-во упоминаний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Кол-во упоминаний (% от всех профессий)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92" marR="59692" marT="29846" marB="2984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 dirty="0">
                          <a:effectLst/>
                        </a:rPr>
                        <a:t>Востребованный уровень квалификации (низкий/средний/высокий),%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92" marR="59692" marT="29846" marB="2984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Кол-во вакансий 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Профессиональный стандарт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Квалификации по Реестру независимой оценки квалификаций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692447"/>
                  </a:ext>
                </a:extLst>
              </a:tr>
              <a:tr h="2407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921543"/>
                  </a:ext>
                </a:extLst>
              </a:tr>
              <a:tr h="229070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 dirty="0">
                          <a:effectLst/>
                        </a:rPr>
                        <a:t>Водитель автомобиля (пожарного)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 dirty="0">
                          <a:effectLst/>
                        </a:rPr>
                        <a:t> Обеспечение безопасности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 dirty="0">
                          <a:effectLst/>
                        </a:rPr>
                        <a:t>Необходимо уточнение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6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0,03587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 dirty="0">
                          <a:effectLst/>
                        </a:rPr>
                        <a:t>25,76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 dirty="0">
                          <a:effectLst/>
                        </a:rPr>
                        <a:t>47,06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 dirty="0">
                          <a:effectLst/>
                        </a:rPr>
                        <a:t>27,18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16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 dirty="0">
                          <a:effectLst/>
                        </a:rPr>
                        <a:t>-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 i="0" u="none" strike="noStrike" dirty="0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67758"/>
                  </a:ext>
                </a:extLst>
              </a:tr>
              <a:tr h="806097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Водолаз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 Обеспечение безопасности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ПО и СПО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19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0,10524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 dirty="0">
                          <a:effectLst/>
                        </a:rPr>
                        <a:t>2,69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 dirty="0">
                          <a:effectLst/>
                        </a:rPr>
                        <a:t>28,93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 dirty="0">
                          <a:effectLst/>
                        </a:rPr>
                        <a:t>76,62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166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12.006 Водолаз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12.00600.01. Водолаз-спасатель (4 уровень квалификации)</a:t>
                      </a:r>
                      <a:br>
                        <a:rPr lang="ru-RU" sz="800" u="none" strike="noStrike">
                          <a:effectLst/>
                        </a:rPr>
                      </a:br>
                      <a:r>
                        <a:rPr lang="ru-RU" sz="800" u="none" strike="noStrike">
                          <a:effectLst/>
                        </a:rPr>
                        <a:t>12.00600.02. Водолаз (4 уровень квалификации)</a:t>
                      </a:r>
                      <a:br>
                        <a:rPr lang="ru-RU" sz="800" u="none" strike="noStrike">
                          <a:effectLst/>
                        </a:rPr>
                      </a:br>
                      <a:r>
                        <a:rPr lang="ru-RU" sz="800" u="none" strike="noStrike">
                          <a:effectLst/>
                        </a:rPr>
                        <a:t>12.00600.03. Специалист по организации водолазно-спасательных и других специальных работ высокой сложности (6 уровень квалификации)</a:t>
                      </a:r>
                      <a:br>
                        <a:rPr lang="ru-RU" sz="800" u="none" strike="noStrike">
                          <a:effectLst/>
                        </a:rPr>
                      </a:b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59176"/>
                  </a:ext>
                </a:extLst>
              </a:tr>
              <a:tr h="229070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Горный спасатель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 Обеспечение безопасности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ПО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19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0,10649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 dirty="0">
                          <a:effectLst/>
                        </a:rPr>
                        <a:t>0,00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 dirty="0">
                          <a:effectLst/>
                        </a:rPr>
                        <a:t>19,13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 dirty="0">
                          <a:effectLst/>
                        </a:rPr>
                        <a:t>80,87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5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 i="0" u="none" strike="noStrike" dirty="0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 i="0" u="none" strike="noStrike" dirty="0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437038"/>
                  </a:ext>
                </a:extLst>
              </a:tr>
              <a:tr h="229070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Дружинник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 Обеспечение безопасности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Необходимо уточнение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3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0,01432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 dirty="0">
                          <a:effectLst/>
                        </a:rPr>
                        <a:t>0,00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 dirty="0">
                          <a:effectLst/>
                        </a:rPr>
                        <a:t>0,00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 dirty="0">
                          <a:effectLst/>
                        </a:rPr>
                        <a:t>100,00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57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 i="0" u="none" strike="noStrike" dirty="0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 i="0" u="none" strike="noStrike" dirty="0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1408475"/>
                  </a:ext>
                </a:extLst>
              </a:tr>
              <a:tr h="229070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Инспектор охраны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 Обеспечение безопасности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Необходимо уточнение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0,00844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 dirty="0">
                          <a:effectLst/>
                        </a:rPr>
                        <a:t>0,00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 dirty="0">
                          <a:effectLst/>
                        </a:rPr>
                        <a:t>100,00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 dirty="0">
                          <a:effectLst/>
                        </a:rPr>
                        <a:t>100,00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2936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 i="0" u="none" strike="noStrike" dirty="0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 i="0" u="none" strike="noStrike" dirty="0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1206175"/>
                  </a:ext>
                </a:extLst>
              </a:tr>
              <a:tr h="229070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Кинолог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 Обеспечение безопасности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Необходимо уточнение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2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0,01051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 dirty="0">
                          <a:effectLst/>
                        </a:rPr>
                        <a:t>0,00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 dirty="0">
                          <a:effectLst/>
                        </a:rPr>
                        <a:t>100,00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 dirty="0">
                          <a:effectLst/>
                        </a:rPr>
                        <a:t>92,76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471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 i="0" u="none" strike="noStrike" dirty="0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 i="0" u="none" strike="noStrike" dirty="0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7826569"/>
                  </a:ext>
                </a:extLst>
              </a:tr>
              <a:tr h="229070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Оператор видеонаблюдения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 Обеспечение безопасности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Необходимо уточнение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3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0,01552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 dirty="0">
                          <a:effectLst/>
                        </a:rPr>
                        <a:t>0,00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 dirty="0">
                          <a:effectLst/>
                        </a:rPr>
                        <a:t>100,00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 dirty="0">
                          <a:effectLst/>
                        </a:rPr>
                        <a:t>0,00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123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 i="0" u="none" strike="noStrike" dirty="0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 i="0" u="none" strike="noStrike" dirty="0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9708863"/>
                  </a:ext>
                </a:extLst>
              </a:tr>
              <a:tr h="229070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Пожарный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 Обеспечение безопасности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Необходимо уточнение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11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0,06388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 dirty="0">
                          <a:effectLst/>
                        </a:rPr>
                        <a:t>0,00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 dirty="0">
                          <a:effectLst/>
                        </a:rPr>
                        <a:t>64,70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 dirty="0">
                          <a:effectLst/>
                        </a:rPr>
                        <a:t>45,04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3575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 i="0" u="none" strike="noStrike" dirty="0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 i="0" u="none" strike="noStrike" dirty="0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5230643"/>
                  </a:ext>
                </a:extLst>
              </a:tr>
              <a:tr h="229070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Респираторщик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 Обеспечение безопасности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ПО и СПО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48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0,27430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 dirty="0">
                          <a:effectLst/>
                        </a:rPr>
                        <a:t>4,06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 dirty="0">
                          <a:effectLst/>
                        </a:rPr>
                        <a:t>6,21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 dirty="0">
                          <a:effectLst/>
                        </a:rPr>
                        <a:t>93,90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 dirty="0">
                          <a:effectLst/>
                        </a:rPr>
                        <a:t>14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 i="0" u="none" strike="noStrike" dirty="0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 i="0" u="none" strike="noStrike" dirty="0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0195422"/>
                  </a:ext>
                </a:extLst>
              </a:tr>
              <a:tr h="328558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Сотрудник по охране общественного порядка и обеспечения общественной безопасности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 Обеспечение безопасности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Необходимо уточнение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0,00687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 dirty="0">
                          <a:effectLst/>
                        </a:rPr>
                        <a:t>0,00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 dirty="0">
                          <a:effectLst/>
                        </a:rPr>
                        <a:t>100,00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 dirty="0">
                          <a:effectLst/>
                        </a:rPr>
                        <a:t>0,00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 dirty="0">
                          <a:effectLst/>
                        </a:rPr>
                        <a:t>Данные отсутствуют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 i="0" u="none" strike="noStrike" dirty="0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 i="0" u="none" strike="noStrike" dirty="0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6445747"/>
                  </a:ext>
                </a:extLst>
              </a:tr>
              <a:tr h="129583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Спасатель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 Обеспечение безопасности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СПО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94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0,53670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 dirty="0">
                          <a:effectLst/>
                        </a:rPr>
                        <a:t>4,08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 dirty="0">
                          <a:effectLst/>
                        </a:rPr>
                        <a:t>54,78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 dirty="0">
                          <a:effectLst/>
                        </a:rPr>
                        <a:t>56,66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935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Спасатель (проект)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 i="0" u="none" strike="noStrike" dirty="0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0404442"/>
                  </a:ext>
                </a:extLst>
              </a:tr>
              <a:tr h="607122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 dirty="0">
                          <a:effectLst/>
                        </a:rPr>
                        <a:t>Специалист по приему и обработке экстренных вызовов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 dirty="0">
                          <a:effectLst/>
                        </a:rPr>
                        <a:t> Обеспечение безопасности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СПО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56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0,31860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 dirty="0">
                          <a:effectLst/>
                        </a:rPr>
                        <a:t>6,29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 dirty="0">
                          <a:effectLst/>
                        </a:rPr>
                        <a:t>85,46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 dirty="0">
                          <a:effectLst/>
                        </a:rPr>
                        <a:t>21,41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133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>
                          <a:effectLst/>
                        </a:rPr>
                        <a:t>12.002 Специалист по приему и обработке экстренных вызовов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u="none" strike="noStrike" dirty="0">
                          <a:effectLst/>
                        </a:rPr>
                        <a:t>12.00200.01. Оператор по обработке экстренных вызовов (5 уровень квалификации)</a:t>
                      </a:r>
                      <a:br>
                        <a:rPr lang="ru-RU" sz="800" u="none" strike="noStrike" dirty="0">
                          <a:effectLst/>
                        </a:rPr>
                      </a:br>
                      <a:r>
                        <a:rPr lang="ru-RU" sz="800" u="none" strike="noStrike" dirty="0">
                          <a:effectLst/>
                        </a:rPr>
                        <a:t>12.00200.02. Специалист по приему и обработке экстренных вызовов (6 уровень квалификации)</a:t>
                      </a:r>
                      <a:br>
                        <a:rPr lang="ru-RU" sz="800" u="none" strike="noStrike" dirty="0">
                          <a:effectLst/>
                        </a:rPr>
                      </a:b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8" marR="6218" marT="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7817176"/>
                  </a:ext>
                </a:extLst>
              </a:tr>
              <a:tr h="6071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Специалист по противопожарной профилактике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Сквозные виды профессиональной деятельности в промышленности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СПО и/или 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0,05618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40.056 Специалист по противопожарной профилактике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40.05600.01. Техник по пожарной профилактике на объекте (5 уровень квалификации)</a:t>
                      </a:r>
                      <a:br>
                        <a:rPr lang="ru-RU" sz="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40.05600.02. Специалист по противопожарной защите на объекте (6 уровень квалификации)</a:t>
                      </a:r>
                      <a:br>
                        <a:rPr lang="ru-RU" sz="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40.05600.03. Руководитель службы пожарной безопасности на объекте (7 уровень квалификации)</a:t>
                      </a:r>
                      <a:br>
                        <a:rPr lang="ru-RU" sz="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ru-RU" sz="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534438"/>
                  </a:ext>
                </a:extLst>
              </a:tr>
            </a:tbl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5105B050-9495-4911-916E-24CBEB0B29C8}"/>
              </a:ext>
            </a:extLst>
          </p:cNvPr>
          <p:cNvSpPr txBox="1">
            <a:spLocks/>
          </p:cNvSpPr>
          <p:nvPr/>
        </p:nvSpPr>
        <p:spPr>
          <a:xfrm>
            <a:off x="330927" y="293114"/>
            <a:ext cx="11512733" cy="404001"/>
          </a:xfrm>
          <a:prstGeom prst="rect">
            <a:avLst/>
          </a:prstGeom>
          <a:solidFill>
            <a:schemeClr val="bg1"/>
          </a:solidFill>
        </p:spPr>
        <p:txBody>
          <a:bodyPr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ru-RU" sz="2400" b="1" dirty="0"/>
            </a:br>
            <a:r>
              <a:rPr lang="ru-RU" sz="11200" b="1" dirty="0"/>
              <a:t>Профессии, выделенные в качестве востребованных (связанные с ЧС)</a:t>
            </a:r>
            <a:br>
              <a:rPr lang="ru-RU" sz="11200" b="1" dirty="0"/>
            </a:br>
            <a:endParaRPr lang="ru-RU" sz="11200" b="1" dirty="0"/>
          </a:p>
        </p:txBody>
      </p:sp>
    </p:spTree>
    <p:extLst>
      <p:ext uri="{BB962C8B-B14F-4D97-AF65-F5344CB8AC3E}">
        <p14:creationId xmlns:p14="http://schemas.microsoft.com/office/powerpoint/2010/main" val="20263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1361</Words>
  <Application>Microsoft Office PowerPoint</Application>
  <PresentationFormat>Широкоэкранный</PresentationFormat>
  <Paragraphs>388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Тема Office</vt:lpstr>
      <vt:lpstr>   Результаты исследования по актуализации перечня профессий рабочих и специалистов среднего звена, востребованных на рынке труда  (в области чрезвычайных ситуаций)  Область профессиональной деятельности «Обеспечение безопасности»</vt:lpstr>
      <vt:lpstr>Опрос организаций по уточнению перечня профессий рабочих и специалистов среднего звена, востребованных на рынке труда</vt:lpstr>
      <vt:lpstr>Презентация PowerPoint</vt:lpstr>
      <vt:lpstr> Результаты опроса организаций </vt:lpstr>
      <vt:lpstr>Параметры анализа профессий</vt:lpstr>
      <vt:lpstr>Презентация PowerPoint</vt:lpstr>
      <vt:lpstr>Профессии, не входящие в Справочник профессий (http://spravochnik.rosmintrud.ru) </vt:lpstr>
      <vt:lpstr>Презентация PowerPoint</vt:lpstr>
      <vt:lpstr>Презентация PowerPoint</vt:lpstr>
      <vt:lpstr>Презентация PowerPoint</vt:lpstr>
      <vt:lpstr>Задачи дальнейшего исследования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исследования по актуализации перечня профессий рабочих и специалистов среднего звена, востребованных на рынке труда  (в области чрезвычайных ситуаций)  Область профессиональной деятельности «Обеспечение безопасности»</dc:title>
  <dc:creator>Ирина Волошина</dc:creator>
  <cp:lastModifiedBy>Ирина Волошина</cp:lastModifiedBy>
  <cp:revision>14</cp:revision>
  <dcterms:created xsi:type="dcterms:W3CDTF">2019-06-06T05:42:56Z</dcterms:created>
  <dcterms:modified xsi:type="dcterms:W3CDTF">2019-06-06T07:06:26Z</dcterms:modified>
</cp:coreProperties>
</file>