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6" r:id="rId2"/>
  </p:sldMasterIdLst>
  <p:notesMasterIdLst>
    <p:notesMasterId r:id="rId25"/>
  </p:notesMasterIdLst>
  <p:sldIdLst>
    <p:sldId id="285" r:id="rId3"/>
    <p:sldId id="2145707204" r:id="rId4"/>
    <p:sldId id="2145707205" r:id="rId5"/>
    <p:sldId id="2145707207" r:id="rId6"/>
    <p:sldId id="2145707206" r:id="rId7"/>
    <p:sldId id="2145707198" r:id="rId8"/>
    <p:sldId id="2145707202" r:id="rId9"/>
    <p:sldId id="2145707203" r:id="rId10"/>
    <p:sldId id="270" r:id="rId11"/>
    <p:sldId id="2145707230" r:id="rId12"/>
    <p:sldId id="2145707151" r:id="rId13"/>
    <p:sldId id="2145707200" r:id="rId14"/>
    <p:sldId id="2145707231" r:id="rId15"/>
    <p:sldId id="2145707232" r:id="rId16"/>
    <p:sldId id="2145707233" r:id="rId17"/>
    <p:sldId id="2145707239" r:id="rId18"/>
    <p:sldId id="2145707235" r:id="rId19"/>
    <p:sldId id="2145707236" r:id="rId20"/>
    <p:sldId id="2145707237" r:id="rId21"/>
    <p:sldId id="2145707238" r:id="rId22"/>
    <p:sldId id="2145707234" r:id="rId23"/>
    <p:sldId id="295" r:id="rId24"/>
  </p:sldIdLst>
  <p:sldSz cx="13436600" cy="7562850"/>
  <p:notesSz cx="9947275" cy="6815138"/>
  <p:defaultTextStyle>
    <a:defPPr>
      <a:defRPr kern="0"/>
    </a:def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емиразумов Дмитрий Георгиевич" initials="СДГ" lastIdx="28" clrIdx="0">
    <p:extLst>
      <p:ext uri="{19B8F6BF-5375-455C-9EA6-DF929625EA0E}">
        <p15:presenceInfo xmlns:p15="http://schemas.microsoft.com/office/powerpoint/2012/main" userId="S-1-5-21-59386794-2117884221-1327781069-63832" providerId="AD"/>
      </p:ext>
    </p:extLst>
  </p:cmAuthor>
  <p:cmAuthor id="2" name="Maxim Mironenko" initials="MM" lastIdx="6" clrIdx="1">
    <p:extLst>
      <p:ext uri="{19B8F6BF-5375-455C-9EA6-DF929625EA0E}">
        <p15:presenceInfo xmlns:p15="http://schemas.microsoft.com/office/powerpoint/2012/main" userId="S-1-5-21-3323604574-3833187214-1353823002-11734" providerId="AD"/>
      </p:ext>
    </p:extLst>
  </p:cmAuthor>
  <p:cmAuthor id="3" name="Ионкина Елена Юрьевна" initials="ИЕЮ" lastIdx="2" clrIdx="2">
    <p:extLst>
      <p:ext uri="{19B8F6BF-5375-455C-9EA6-DF929625EA0E}">
        <p15:presenceInfo xmlns:p15="http://schemas.microsoft.com/office/powerpoint/2012/main" userId="S-1-5-21-59386794-2117884221-1327781069-638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F5FC"/>
    <a:srgbClr val="C0C0C0"/>
    <a:srgbClr val="143A83"/>
    <a:srgbClr val="002D54"/>
    <a:srgbClr val="DFE2E8"/>
    <a:srgbClr val="E2F3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88"/>
    <p:restoredTop sz="94674"/>
  </p:normalViewPr>
  <p:slideViewPr>
    <p:cSldViewPr>
      <p:cViewPr varScale="1">
        <p:scale>
          <a:sx n="56" d="100"/>
          <a:sy n="56" d="100"/>
        </p:scale>
        <p:origin x="964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799" cy="341902"/>
          </a:xfrm>
          <a:prstGeom prst="rect">
            <a:avLst/>
          </a:prstGeom>
        </p:spPr>
        <p:txBody>
          <a:bodyPr vert="horz" lIns="72987" tIns="36494" rIns="72987" bIns="36494" rtlCol="0"/>
          <a:lstStyle>
            <a:lvl1pPr algn="l">
              <a:defRPr sz="10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4125" y="0"/>
            <a:ext cx="4310799" cy="341902"/>
          </a:xfrm>
          <a:prstGeom prst="rect">
            <a:avLst/>
          </a:prstGeom>
        </p:spPr>
        <p:txBody>
          <a:bodyPr vert="horz" lIns="72987" tIns="36494" rIns="72987" bIns="36494" rtlCol="0"/>
          <a:lstStyle>
            <a:lvl1pPr algn="r">
              <a:defRPr sz="1000"/>
            </a:lvl1pPr>
          </a:lstStyle>
          <a:p>
            <a:fld id="{A069D280-B759-CF4B-A949-3BBA5FE7C31E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32113" y="852488"/>
            <a:ext cx="4083050" cy="2298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2987" tIns="36494" rIns="72987" bIns="3649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58" y="3280251"/>
            <a:ext cx="7958760" cy="2683711"/>
          </a:xfrm>
          <a:prstGeom prst="rect">
            <a:avLst/>
          </a:prstGeom>
        </p:spPr>
        <p:txBody>
          <a:bodyPr vert="horz" lIns="72987" tIns="36494" rIns="72987" bIns="3649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73237"/>
            <a:ext cx="4310799" cy="341901"/>
          </a:xfrm>
          <a:prstGeom prst="rect">
            <a:avLst/>
          </a:prstGeom>
        </p:spPr>
        <p:txBody>
          <a:bodyPr vert="horz" lIns="72987" tIns="36494" rIns="72987" bIns="36494" rtlCol="0" anchor="b"/>
          <a:lstStyle>
            <a:lvl1pPr algn="l">
              <a:defRPr sz="10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4125" y="6473237"/>
            <a:ext cx="4310799" cy="341901"/>
          </a:xfrm>
          <a:prstGeom prst="rect">
            <a:avLst/>
          </a:prstGeom>
        </p:spPr>
        <p:txBody>
          <a:bodyPr vert="horz" lIns="72987" tIns="36494" rIns="72987" bIns="36494" rtlCol="0" anchor="b"/>
          <a:lstStyle>
            <a:lvl1pPr algn="r">
              <a:defRPr sz="1000"/>
            </a:lvl1pPr>
          </a:lstStyle>
          <a:p>
            <a:fld id="{5CBAC638-909D-FD45-9264-415EB31BC1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675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D18410-F895-5145-ABA1-6BD2F03C598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10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D18410-F895-5145-ABA1-6BD2F03C598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155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D18410-F895-5145-ABA1-6BD2F03C598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789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D18410-F895-5145-ABA1-6BD2F03C598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38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D18410-F895-5145-ABA1-6BD2F03C598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0488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D18410-F895-5145-ABA1-6BD2F03C598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788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D18410-F895-5145-ABA1-6BD2F03C598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896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D18410-F895-5145-ABA1-6BD2F03C598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4281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D18410-F895-5145-ABA1-6BD2F03C598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0265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D18410-F895-5145-ABA1-6BD2F03C598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2423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D18410-F895-5145-ABA1-6BD2F03C598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313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D18410-F895-5145-ABA1-6BD2F03C598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735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D18410-F895-5145-ABA1-6BD2F03C598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267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D18410-F895-5145-ABA1-6BD2F03C598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856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D18410-F895-5145-ABA1-6BD2F03C598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819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AC638-909D-FD45-9264-415EB31BC16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235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D18410-F895-5145-ABA1-6BD2F03C598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668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D18410-F895-5145-ABA1-6BD2F03C598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213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D18410-F895-5145-ABA1-6BD2F03C598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300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D18410-F895-5145-ABA1-6BD2F03C598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8287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511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08221" y="2344483"/>
            <a:ext cx="11426508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016442" y="4235196"/>
            <a:ext cx="9410065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A127C-9A7B-B344-B90A-1F0515621057}" type="datetime1">
              <a:rPr lang="ru-RU" smtClean="0"/>
              <a:t>01.12.2023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9EE83DD-9C08-80B0-8367-4EDE5D232331}"/>
              </a:ext>
            </a:extLst>
          </p:cNvPr>
          <p:cNvSpPr/>
          <p:nvPr userDrawn="1"/>
        </p:nvSpPr>
        <p:spPr>
          <a:xfrm>
            <a:off x="1" y="5876905"/>
            <a:ext cx="13436600" cy="1685945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3" name="Holder 6">
            <a:extLst>
              <a:ext uri="{FF2B5EF4-FFF2-40B4-BE49-F238E27FC236}">
                <a16:creationId xmlns:a16="http://schemas.microsoft.com/office/drawing/2014/main" id="{FB6D2D0F-6F9E-FCA9-B439-D5D3048A465B}"/>
              </a:ext>
            </a:extLst>
          </p:cNvPr>
          <p:cNvSpPr txBox="1">
            <a:spLocks/>
          </p:cNvSpPr>
          <p:nvPr userDrawn="1"/>
        </p:nvSpPr>
        <p:spPr>
          <a:xfrm>
            <a:off x="12661900" y="7118243"/>
            <a:ext cx="44319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 sz="1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spcBef>
                <a:spcPts val="5"/>
              </a:spcBef>
            </a:pPr>
            <a:fld id="{83E5A66B-D41A-0F43-ABDA-71A60C49BF92}" type="slidenum">
              <a:rPr lang="ru-RU" smtClean="0"/>
              <a:pPr marL="38100">
                <a:spcBef>
                  <a:spcPts val="5"/>
                </a:spcBef>
              </a:pPr>
              <a:t>‹#›</a:t>
            </a:fld>
            <a:endParaRPr lang="ru-RU" dirty="0"/>
          </a:p>
        </p:txBody>
      </p:sp>
      <p:sp>
        <p:nvSpPr>
          <p:cNvPr id="8" name="Holder 2">
            <a:extLst>
              <a:ext uri="{FF2B5EF4-FFF2-40B4-BE49-F238E27FC236}">
                <a16:creationId xmlns:a16="http://schemas.microsoft.com/office/drawing/2014/main" id="{48428ECC-251A-AE3A-D284-217976E7C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299" y="540000"/>
            <a:ext cx="10712693" cy="461665"/>
          </a:xfrm>
        </p:spPr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rtl="0"/>
            <a:r>
              <a:rPr lang="ru-RU" dirty="0"/>
              <a:t>Заголовок слайда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822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6C5937-0946-4406-3DB6-D91141BDA5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0475" y="713494"/>
            <a:ext cx="3966763" cy="80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68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3C3351-B500-5589-92F7-F92DE119A4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0475" y="718857"/>
            <a:ext cx="39497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40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9737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AB9AE-32C4-F542-ABA8-0A148904ABE5}" type="datetime1">
              <a:rPr lang="ru-RU" smtClean="0"/>
              <a:t>01.12.2023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7B8A2FB-1050-484C-8B54-D3633E04CCA3}"/>
              </a:ext>
            </a:extLst>
          </p:cNvPr>
          <p:cNvSpPr/>
          <p:nvPr userDrawn="1"/>
        </p:nvSpPr>
        <p:spPr>
          <a:xfrm>
            <a:off x="0" y="2188574"/>
            <a:ext cx="13436600" cy="537427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968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E8A1EB0E-3E24-C447-A941-E8E0AD82C0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1260" y="3078849"/>
            <a:ext cx="11589067" cy="702576"/>
          </a:xfrm>
          <a:prstGeom prst="rect">
            <a:avLst/>
          </a:prstGeom>
        </p:spPr>
        <p:txBody>
          <a:bodyPr lIns="0" tIns="0" bIns="0">
            <a:spAutoFit/>
          </a:bodyPr>
          <a:lstStyle>
            <a:lvl1pPr>
              <a:defRPr sz="507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02CC04B2-2F27-E14B-872F-EBB66AC0369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01259" y="6777085"/>
            <a:ext cx="3217647" cy="305468"/>
          </a:xfrm>
          <a:prstGeom prst="rect">
            <a:avLst/>
          </a:prstGeom>
        </p:spPr>
        <p:txBody>
          <a:bodyPr lIns="0" tIns="0" bIns="0"/>
          <a:lstStyle>
            <a:lvl1pPr marL="0" indent="0">
              <a:lnSpc>
                <a:spcPts val="1808"/>
              </a:lnSpc>
              <a:buNone/>
              <a:defRPr lang="ru-RU" sz="1984" smtClean="0">
                <a:solidFill>
                  <a:schemeClr val="bg1"/>
                </a:solidFill>
                <a:effectLst/>
              </a:defRPr>
            </a:lvl1pPr>
            <a:lvl2pPr marL="503900" indent="0">
              <a:buNone/>
              <a:defRPr sz="2204">
                <a:solidFill>
                  <a:schemeClr val="tx1">
                    <a:tint val="75000"/>
                  </a:schemeClr>
                </a:solidFill>
              </a:defRPr>
            </a:lvl2pPr>
            <a:lvl3pPr marL="100780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70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60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50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404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30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20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>
                <a:effectLst/>
                <a:latin typeface="Arial" panose="020B0604020202020204" pitchFamily="34" charset="0"/>
              </a:rPr>
              <a:t>Дата</a:t>
            </a: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894B606A-72CF-D74B-98A1-86722EC76976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401259" y="6230028"/>
            <a:ext cx="6259770" cy="305468"/>
          </a:xfrm>
          <a:prstGeom prst="rect">
            <a:avLst/>
          </a:prstGeom>
        </p:spPr>
        <p:txBody>
          <a:bodyPr lIns="0" tIns="0" bIns="0"/>
          <a:lstStyle>
            <a:lvl1pPr marL="0" indent="0">
              <a:lnSpc>
                <a:spcPts val="1808"/>
              </a:lnSpc>
              <a:buNone/>
              <a:defRPr lang="ru-RU" sz="1984" smtClean="0">
                <a:solidFill>
                  <a:schemeClr val="bg1"/>
                </a:solidFill>
                <a:effectLst/>
              </a:defRPr>
            </a:lvl1pPr>
            <a:lvl2pPr marL="503900" indent="0">
              <a:buNone/>
              <a:defRPr sz="2204">
                <a:solidFill>
                  <a:schemeClr val="tx1">
                    <a:tint val="75000"/>
                  </a:schemeClr>
                </a:solidFill>
              </a:defRPr>
            </a:lvl2pPr>
            <a:lvl3pPr marL="100780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70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60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50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404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30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20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z="1984" dirty="0">
                <a:latin typeface="Arial" panose="020B0604020202020204" pitchFamily="34" charset="0"/>
              </a:rPr>
              <a:t>Департамент экономики и развития транспорта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1DEFB51-835C-034C-B324-4977D324AC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1259" y="684482"/>
            <a:ext cx="4047558" cy="81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089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F370A88-BF88-A745-A8A6-98D39B1E3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097" y="530201"/>
            <a:ext cx="11589067" cy="870545"/>
          </a:xfrm>
          <a:prstGeom prst="rect">
            <a:avLst/>
          </a:prstGeom>
        </p:spPr>
        <p:txBody>
          <a:bodyPr lIns="0" tIns="0" rIns="0" bIns="288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6BE7BB-CD2A-2046-A166-D327B87700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37538" y="525198"/>
            <a:ext cx="391926" cy="52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214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9">
            <a:extLst>
              <a:ext uri="{FF2B5EF4-FFF2-40B4-BE49-F238E27FC236}">
                <a16:creationId xmlns:a16="http://schemas.microsoft.com/office/drawing/2014/main" id="{DC59FBDB-0894-6C44-9FA3-11017DB7D1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671" y="525664"/>
            <a:ext cx="11589067" cy="840387"/>
          </a:xfrm>
          <a:prstGeom prst="rect">
            <a:avLst/>
          </a:prstGeom>
        </p:spPr>
        <p:txBody>
          <a:bodyPr lIns="0" tIns="0" bIns="288000">
            <a:spAutoFit/>
          </a:bodyPr>
          <a:lstStyle>
            <a:lvl1pPr>
              <a:defRPr sz="3968" b="1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23C1B150-C9B4-7C46-95D5-26AB4F4C2DEF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07672" y="1416735"/>
            <a:ext cx="3340894" cy="498822"/>
          </a:xfrm>
          <a:prstGeom prst="rect">
            <a:avLst/>
          </a:prstGeom>
        </p:spPr>
        <p:txBody>
          <a:bodyPr lIns="0" tIns="0" bIns="251999">
            <a:spAutoFit/>
          </a:bodyPr>
          <a:lstStyle>
            <a:lvl1pPr marL="0" indent="0" algn="l">
              <a:spcBef>
                <a:spcPts val="0"/>
              </a:spcBef>
              <a:buNone/>
              <a:defRPr sz="1764">
                <a:solidFill>
                  <a:schemeClr val="tx1"/>
                </a:solidFill>
              </a:defRPr>
            </a:lvl1pPr>
            <a:lvl2pPr marL="503900" indent="0" algn="ctr">
              <a:buNone/>
              <a:defRPr sz="2204"/>
            </a:lvl2pPr>
            <a:lvl3pPr marL="1007802" indent="0" algn="ctr">
              <a:buNone/>
              <a:defRPr sz="1984"/>
            </a:lvl3pPr>
            <a:lvl4pPr marL="1511702" indent="0" algn="ctr">
              <a:buNone/>
              <a:defRPr sz="1764"/>
            </a:lvl4pPr>
            <a:lvl5pPr marL="2015603" indent="0" algn="ctr">
              <a:buNone/>
              <a:defRPr sz="1764"/>
            </a:lvl5pPr>
            <a:lvl6pPr marL="2519503" indent="0" algn="ctr">
              <a:buNone/>
              <a:defRPr sz="1764"/>
            </a:lvl6pPr>
            <a:lvl7pPr marL="3023404" indent="0" algn="ctr">
              <a:buNone/>
              <a:defRPr sz="1764"/>
            </a:lvl7pPr>
            <a:lvl8pPr marL="3527305" indent="0" algn="ctr">
              <a:buNone/>
              <a:defRPr sz="1764"/>
            </a:lvl8pPr>
            <a:lvl9pPr marL="4031205" indent="0" algn="ctr">
              <a:buNone/>
              <a:defRPr sz="1764"/>
            </a:lvl9pPr>
          </a:lstStyle>
          <a:p>
            <a:r>
              <a:rPr lang="ru-RU" dirty="0"/>
              <a:t>Подзаголовок 1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1F3A13-E9D0-7F47-9EC7-F535B0A86B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37538" y="525198"/>
            <a:ext cx="391926" cy="52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98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6AC2EE0C-DF4B-F443-BE3E-7583F7C46A4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7671" y="2084440"/>
            <a:ext cx="3907550" cy="2001437"/>
          </a:xfrm>
          <a:prstGeom prst="rect">
            <a:avLst/>
          </a:prstGeom>
        </p:spPr>
        <p:txBody>
          <a:bodyPr lIns="0" tIns="0" bIns="0"/>
          <a:lstStyle>
            <a:lvl1pPr marL="0" indent="0">
              <a:lnSpc>
                <a:spcPts val="1808"/>
              </a:lnSpc>
              <a:buNone/>
              <a:defRPr lang="ru-RU" sz="1323" smtClean="0">
                <a:effectLst/>
              </a:defRPr>
            </a:lvl1pPr>
            <a:lvl2pPr marL="503900" indent="0">
              <a:buNone/>
              <a:defRPr sz="2204">
                <a:solidFill>
                  <a:schemeClr val="tx1">
                    <a:tint val="75000"/>
                  </a:schemeClr>
                </a:solidFill>
              </a:defRPr>
            </a:lvl2pPr>
            <a:lvl3pPr marL="100780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70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60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50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404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30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20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>
                <a:effectLst/>
                <a:latin typeface="Arial" panose="020B0604020202020204" pitchFamily="34" charset="0"/>
              </a:rPr>
              <a:t>Занимается оперативным информационно-аналитическим сопровождением и экспертной поддержкой деятельности Правительства Российской Федерации по основным вопросам социально-экономического развития страны в сферах финансов, промышленной политики, энергетики, сельского хозяйства, транспорта, </a:t>
            </a:r>
            <a:r>
              <a:rPr lang="ru-RU" dirty="0" err="1">
                <a:effectLst/>
                <a:latin typeface="Arial" panose="020B0604020202020204" pitchFamily="34" charset="0"/>
              </a:rPr>
              <a:t>энергоэффективности</a:t>
            </a:r>
            <a:r>
              <a:rPr lang="ru-RU" dirty="0">
                <a:effectLst/>
                <a:latin typeface="Arial" panose="020B0604020202020204" pitchFamily="34" charset="0"/>
              </a:rPr>
              <a:t>, охраны окружающей среды.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F150DB1D-2095-1E4D-A0D2-823F8499DDB3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07672" y="1416735"/>
            <a:ext cx="3340894" cy="498822"/>
          </a:xfrm>
          <a:prstGeom prst="rect">
            <a:avLst/>
          </a:prstGeom>
        </p:spPr>
        <p:txBody>
          <a:bodyPr lIns="0" tIns="0" bIns="251999">
            <a:spAutoFit/>
          </a:bodyPr>
          <a:lstStyle>
            <a:lvl1pPr marL="0" indent="0" algn="l">
              <a:spcBef>
                <a:spcPts val="0"/>
              </a:spcBef>
              <a:buNone/>
              <a:defRPr sz="1764">
                <a:solidFill>
                  <a:schemeClr val="tx1"/>
                </a:solidFill>
              </a:defRPr>
            </a:lvl1pPr>
            <a:lvl2pPr marL="503900" indent="0" algn="ctr">
              <a:buNone/>
              <a:defRPr sz="2204"/>
            </a:lvl2pPr>
            <a:lvl3pPr marL="1007802" indent="0" algn="ctr">
              <a:buNone/>
              <a:defRPr sz="1984"/>
            </a:lvl3pPr>
            <a:lvl4pPr marL="1511702" indent="0" algn="ctr">
              <a:buNone/>
              <a:defRPr sz="1764"/>
            </a:lvl4pPr>
            <a:lvl5pPr marL="2015603" indent="0" algn="ctr">
              <a:buNone/>
              <a:defRPr sz="1764"/>
            </a:lvl5pPr>
            <a:lvl6pPr marL="2519503" indent="0" algn="ctr">
              <a:buNone/>
              <a:defRPr sz="1764"/>
            </a:lvl6pPr>
            <a:lvl7pPr marL="3023404" indent="0" algn="ctr">
              <a:buNone/>
              <a:defRPr sz="1764"/>
            </a:lvl7pPr>
            <a:lvl8pPr marL="3527305" indent="0" algn="ctr">
              <a:buNone/>
              <a:defRPr sz="1764"/>
            </a:lvl8pPr>
            <a:lvl9pPr marL="4031205" indent="0" algn="ctr">
              <a:buNone/>
              <a:defRPr sz="1764"/>
            </a:lvl9pPr>
          </a:lstStyle>
          <a:p>
            <a:r>
              <a:rPr lang="ru-RU" dirty="0"/>
              <a:t>Подзаголовок 1</a:t>
            </a: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1D2CA14B-4665-354A-A4F5-51BC26A5774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07671" y="6686357"/>
            <a:ext cx="11506264" cy="350831"/>
          </a:xfrm>
          <a:prstGeom prst="rect">
            <a:avLst/>
          </a:prstGeom>
        </p:spPr>
        <p:txBody>
          <a:bodyPr lIns="0" t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882" smtClean="0">
                <a:solidFill>
                  <a:schemeClr val="bg2"/>
                </a:solidFill>
                <a:effectLst/>
              </a:defRPr>
            </a:lvl1pPr>
            <a:lvl2pPr marL="503900" indent="0">
              <a:buNone/>
              <a:defRPr sz="2204">
                <a:solidFill>
                  <a:schemeClr val="tx1">
                    <a:tint val="75000"/>
                  </a:schemeClr>
                </a:solidFill>
              </a:defRPr>
            </a:lvl2pPr>
            <a:lvl3pPr marL="100780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70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60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50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404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30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20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>
                <a:effectLst/>
                <a:latin typeface="Arial" panose="020B0604020202020204" pitchFamily="34" charset="0"/>
              </a:rPr>
              <a:t>* C</a:t>
            </a:r>
            <a:r>
              <a:rPr lang="ru-RU" dirty="0" err="1">
                <a:effectLst/>
                <a:latin typeface="Arial" panose="020B0604020202020204" pitchFamily="34" charset="0"/>
              </a:rPr>
              <a:t>сылка</a:t>
            </a:r>
            <a:br>
              <a:rPr lang="ru-RU" dirty="0">
                <a:effectLst/>
                <a:latin typeface="Arial" panose="020B0604020202020204" pitchFamily="34" charset="0"/>
              </a:rPr>
            </a:br>
            <a:r>
              <a:rPr lang="en-US" dirty="0">
                <a:effectLst/>
                <a:latin typeface="Arial" panose="020B0604020202020204" pitchFamily="34" charset="0"/>
              </a:rPr>
              <a:t>  </a:t>
            </a:r>
            <a:r>
              <a:rPr lang="ru-RU" dirty="0">
                <a:effectLst/>
                <a:latin typeface="Arial" panose="020B0604020202020204" pitchFamily="34" charset="0"/>
              </a:rPr>
              <a:t>Аналитический центр активно участвует в жизни экспертного сообщества.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4946D970-9472-7443-941E-39C4ADDFB4E7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8994863" y="2084439"/>
            <a:ext cx="3907550" cy="2001437"/>
          </a:xfrm>
          <a:prstGeom prst="rect">
            <a:avLst/>
          </a:prstGeom>
        </p:spPr>
        <p:txBody>
          <a:bodyPr lIns="0" tIns="0" bIns="0"/>
          <a:lstStyle>
            <a:lvl1pPr marL="0" indent="0">
              <a:lnSpc>
                <a:spcPts val="1477"/>
              </a:lnSpc>
              <a:buNone/>
              <a:defRPr lang="ru-RU" sz="992" i="1" smtClean="0">
                <a:solidFill>
                  <a:srgbClr val="9D9D9C"/>
                </a:solidFill>
                <a:effectLst/>
              </a:defRPr>
            </a:lvl1pPr>
            <a:lvl2pPr marL="503900" indent="0">
              <a:buNone/>
              <a:defRPr sz="2204">
                <a:solidFill>
                  <a:schemeClr val="tx1">
                    <a:tint val="75000"/>
                  </a:schemeClr>
                </a:solidFill>
              </a:defRPr>
            </a:lvl2pPr>
            <a:lvl3pPr marL="100780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70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60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50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404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30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20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i="1" dirty="0">
                <a:effectLst/>
                <a:latin typeface="Arial" panose="020B0604020202020204" pitchFamily="34" charset="0"/>
              </a:rPr>
              <a:t>Аналитический центр активно участвует в жизни экспертного сообщества, сотрудничает с регионами России, национальными и международными организациями и научно-исследовательскими центрами. </a:t>
            </a:r>
            <a:endParaRPr lang="en-US" i="1" dirty="0">
              <a:effectLst/>
              <a:latin typeface="Arial" panose="020B0604020202020204" pitchFamily="34" charset="0"/>
            </a:endParaRPr>
          </a:p>
          <a:p>
            <a:r>
              <a:rPr lang="ru-RU" i="1" dirty="0">
                <a:effectLst/>
                <a:latin typeface="Arial" panose="020B0604020202020204" pitchFamily="34" charset="0"/>
              </a:rPr>
              <a:t>К обсуждению актуальных вопросов развития страны привлекаются представители федеральных и региональных органов власти, предприятий, общественных объединений, отраслевых союзов и ассоциаций — всего более 4 тыс. чел. в России и более 200 за рубежом. </a:t>
            </a:r>
            <a:endParaRPr lang="ru-RU" dirty="0">
              <a:effectLst/>
              <a:latin typeface="Arial" panose="020B0604020202020204" pitchFamily="34" charset="0"/>
            </a:endParaRPr>
          </a:p>
        </p:txBody>
      </p:sp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D487CCBC-A154-0045-93D1-325982F6B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097" y="530201"/>
            <a:ext cx="11589067" cy="870545"/>
          </a:xfrm>
          <a:prstGeom prst="rect">
            <a:avLst/>
          </a:prstGeom>
        </p:spPr>
        <p:txBody>
          <a:bodyPr lIns="0" tIns="0" rIns="0" bIns="288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FE4F477-EBBD-D248-A1DA-4781D0B27C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37538" y="525198"/>
            <a:ext cx="391926" cy="52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073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6AC2EE0C-DF4B-F443-BE3E-7583F7C46A4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7671" y="2455829"/>
            <a:ext cx="5963238" cy="2001437"/>
          </a:xfrm>
          <a:prstGeom prst="rect">
            <a:avLst/>
          </a:prstGeom>
        </p:spPr>
        <p:txBody>
          <a:bodyPr lIns="0" tIns="0" bIns="0"/>
          <a:lstStyle>
            <a:lvl1pPr marL="307994" indent="-307994">
              <a:lnSpc>
                <a:spcPts val="1808"/>
              </a:lnSpc>
              <a:spcBef>
                <a:spcPts val="0"/>
              </a:spcBef>
              <a:spcAft>
                <a:spcPts val="882"/>
              </a:spcAft>
              <a:buClr>
                <a:schemeClr val="bg2"/>
              </a:buClr>
              <a:buFont typeface="Системный шрифт"/>
              <a:buChar char="•"/>
              <a:defRPr lang="ru-RU" sz="1323" smtClean="0">
                <a:solidFill>
                  <a:schemeClr val="tx1"/>
                </a:solidFill>
                <a:effectLst/>
              </a:defRPr>
            </a:lvl1pPr>
            <a:lvl2pPr marL="503900" indent="0">
              <a:buNone/>
              <a:defRPr sz="2204">
                <a:solidFill>
                  <a:schemeClr val="tx1">
                    <a:tint val="75000"/>
                  </a:schemeClr>
                </a:solidFill>
              </a:defRPr>
            </a:lvl2pPr>
            <a:lvl3pPr marL="100780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70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60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50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404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30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20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>
                <a:effectLst/>
                <a:latin typeface="Arial" panose="020B0604020202020204" pitchFamily="34" charset="0"/>
              </a:rPr>
              <a:t>У Аналитического центра при Правительстве Российской Федерации богатая история. </a:t>
            </a:r>
          </a:p>
          <a:p>
            <a:r>
              <a:rPr lang="ru-RU" dirty="0">
                <a:effectLst/>
                <a:latin typeface="Arial" panose="020B0604020202020204" pitchFamily="34" charset="0"/>
              </a:rPr>
              <a:t>Организация родилась в 1959 году в период активного развития советской экономики и, пройдя через все изменения социально-экономического уклада советского и российского государства, служит Отечеству по сей день.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F150DB1D-2095-1E4D-A0D2-823F8499DDB3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07672" y="1967359"/>
            <a:ext cx="3340894" cy="426120"/>
          </a:xfrm>
          <a:prstGeom prst="rect">
            <a:avLst/>
          </a:prstGeom>
        </p:spPr>
        <p:txBody>
          <a:bodyPr lIns="0" tIns="0" bIns="180000">
            <a:spAutoFit/>
          </a:bodyPr>
          <a:lstStyle>
            <a:lvl1pPr marL="0" indent="0" algn="l">
              <a:spcBef>
                <a:spcPts val="0"/>
              </a:spcBef>
              <a:buNone/>
              <a:defRPr sz="1764" b="0">
                <a:solidFill>
                  <a:schemeClr val="bg2"/>
                </a:solidFill>
              </a:defRPr>
            </a:lvl1pPr>
            <a:lvl2pPr marL="503900" indent="0" algn="ctr">
              <a:buNone/>
              <a:defRPr sz="2204"/>
            </a:lvl2pPr>
            <a:lvl3pPr marL="1007802" indent="0" algn="ctr">
              <a:buNone/>
              <a:defRPr sz="1984"/>
            </a:lvl3pPr>
            <a:lvl4pPr marL="1511702" indent="0" algn="ctr">
              <a:buNone/>
              <a:defRPr sz="1764"/>
            </a:lvl4pPr>
            <a:lvl5pPr marL="2015603" indent="0" algn="ctr">
              <a:buNone/>
              <a:defRPr sz="1764"/>
            </a:lvl5pPr>
            <a:lvl6pPr marL="2519503" indent="0" algn="ctr">
              <a:buNone/>
              <a:defRPr sz="1764"/>
            </a:lvl6pPr>
            <a:lvl7pPr marL="3023404" indent="0" algn="ctr">
              <a:buNone/>
              <a:defRPr sz="1764"/>
            </a:lvl7pPr>
            <a:lvl8pPr marL="3527305" indent="0" algn="ctr">
              <a:buNone/>
              <a:defRPr sz="1764"/>
            </a:lvl8pPr>
            <a:lvl9pPr marL="4031205" indent="0" algn="ctr">
              <a:buNone/>
              <a:defRPr sz="1764"/>
            </a:lvl9pPr>
          </a:lstStyle>
          <a:p>
            <a:r>
              <a:rPr lang="ru-RU" dirty="0"/>
              <a:t>Подзаголовок 2</a:t>
            </a:r>
          </a:p>
        </p:txBody>
      </p:sp>
      <p:sp>
        <p:nvSpPr>
          <p:cNvPr id="16" name="Заголовок 9">
            <a:extLst>
              <a:ext uri="{FF2B5EF4-FFF2-40B4-BE49-F238E27FC236}">
                <a16:creationId xmlns:a16="http://schemas.microsoft.com/office/drawing/2014/main" id="{139F580C-27AC-D54F-916E-84901E4860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671" y="525664"/>
            <a:ext cx="11589067" cy="1389960"/>
          </a:xfrm>
          <a:prstGeom prst="rect">
            <a:avLst/>
          </a:prstGeom>
        </p:spPr>
        <p:txBody>
          <a:bodyPr lIns="0" tIns="0" bIns="288000">
            <a:spAutoFit/>
          </a:bodyPr>
          <a:lstStyle>
            <a:lvl1pPr>
              <a:defRPr sz="3968" b="1"/>
            </a:lvl1pPr>
          </a:lstStyle>
          <a:p>
            <a:r>
              <a:rPr lang="ru-RU" dirty="0"/>
              <a:t>Заголовок слайда</a:t>
            </a:r>
            <a:br>
              <a:rPr lang="ru-RU" dirty="0"/>
            </a:br>
            <a:r>
              <a:rPr lang="ru-RU" dirty="0"/>
              <a:t>2 строки</a:t>
            </a: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1D2CA14B-4665-354A-A4F5-51BC26A5774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07672" y="5149195"/>
            <a:ext cx="609475" cy="543055"/>
          </a:xfrm>
          <a:prstGeom prst="rect">
            <a:avLst/>
          </a:prstGeom>
        </p:spPr>
        <p:txBody>
          <a:bodyPr wrap="square" lIns="0" t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3527" b="1" smtClean="0">
                <a:solidFill>
                  <a:schemeClr val="bg2"/>
                </a:solidFill>
                <a:effectLst/>
              </a:defRPr>
            </a:lvl1pPr>
            <a:lvl2pPr marL="503900" indent="0">
              <a:buNone/>
              <a:defRPr sz="2204">
                <a:solidFill>
                  <a:schemeClr val="tx1">
                    <a:tint val="75000"/>
                  </a:schemeClr>
                </a:solidFill>
              </a:defRPr>
            </a:lvl2pPr>
            <a:lvl3pPr marL="100780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70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60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50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404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30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20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>
                <a:effectLst/>
                <a:latin typeface="Arial" panose="020B0604020202020204" pitchFamily="34" charset="0"/>
              </a:rPr>
              <a:t>12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FF7797F4-B5A2-204D-AD2B-76FC2CD218F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1094690" y="5367286"/>
            <a:ext cx="1168563" cy="277128"/>
          </a:xfrm>
          <a:prstGeom prst="rect">
            <a:avLst/>
          </a:prstGeom>
        </p:spPr>
        <p:txBody>
          <a:bodyPr wrap="square" lIns="10800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764" b="1" smtClean="0">
                <a:solidFill>
                  <a:schemeClr val="bg2"/>
                </a:solidFill>
                <a:effectLst/>
              </a:defRPr>
            </a:lvl1pPr>
            <a:lvl2pPr marL="503900" indent="0">
              <a:buNone/>
              <a:defRPr sz="2204">
                <a:solidFill>
                  <a:schemeClr val="tx1">
                    <a:tint val="75000"/>
                  </a:schemeClr>
                </a:solidFill>
              </a:defRPr>
            </a:lvl2pPr>
            <a:lvl3pPr marL="100780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70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60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50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404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30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20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>
                <a:effectLst/>
                <a:latin typeface="Arial" panose="020B0604020202020204" pitchFamily="34" charset="0"/>
              </a:rPr>
              <a:t>млн руб.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948EBFF4-86D0-8B4C-BD85-8D9F950AA13F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07671" y="5599597"/>
            <a:ext cx="2873630" cy="1556648"/>
          </a:xfrm>
          <a:prstGeom prst="rect">
            <a:avLst/>
          </a:prstGeom>
        </p:spPr>
        <p:txBody>
          <a:bodyPr lIns="0" tIns="144000" bIns="0"/>
          <a:lstStyle>
            <a:lvl1pPr marL="0" indent="0">
              <a:lnSpc>
                <a:spcPts val="1301"/>
              </a:lnSpc>
              <a:spcBef>
                <a:spcPts val="551"/>
              </a:spcBef>
              <a:buNone/>
              <a:defRPr lang="ru-RU" sz="937" smtClean="0">
                <a:effectLst/>
              </a:defRPr>
            </a:lvl1pPr>
            <a:lvl2pPr marL="503900" indent="0">
              <a:buNone/>
              <a:defRPr sz="2204">
                <a:solidFill>
                  <a:schemeClr val="tx1">
                    <a:tint val="75000"/>
                  </a:schemeClr>
                </a:solidFill>
              </a:defRPr>
            </a:lvl2pPr>
            <a:lvl3pPr marL="100780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70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60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50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404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30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20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Занимается оперативным информационно-аналитическим сопровождением и экспертной поддержкой деятельности Правительства Российской Федерации.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C5FF7E2-D616-7C4A-8151-7F10C81002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37538" y="525198"/>
            <a:ext cx="391926" cy="52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37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002F5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264E4-FCDB-9D4C-B4AE-46B2149D515D}" type="datetime1">
              <a:rPr lang="ru-RU" smtClean="0"/>
              <a:t>01.12.2023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графи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9">
            <a:extLst>
              <a:ext uri="{FF2B5EF4-FFF2-40B4-BE49-F238E27FC236}">
                <a16:creationId xmlns:a16="http://schemas.microsoft.com/office/drawing/2014/main" id="{57B1191D-7A6D-C04F-818E-F13CA8FA32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671" y="525664"/>
            <a:ext cx="11589067" cy="840387"/>
          </a:xfrm>
          <a:prstGeom prst="rect">
            <a:avLst/>
          </a:prstGeom>
        </p:spPr>
        <p:txBody>
          <a:bodyPr lIns="0" tIns="0" bIns="288000">
            <a:spAutoFit/>
          </a:bodyPr>
          <a:lstStyle>
            <a:lvl1pPr>
              <a:defRPr sz="3968" b="1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967983FE-6967-BB46-8499-11F2990F172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07671" y="2081987"/>
            <a:ext cx="3907550" cy="205184"/>
          </a:xfrm>
          <a:prstGeom prst="rect">
            <a:avLst/>
          </a:prstGeom>
        </p:spPr>
        <p:txBody>
          <a:bodyPr lIns="0" tIns="0" bIns="0" anchor="t">
            <a:spAutoFit/>
          </a:bodyPr>
          <a:lstStyle>
            <a:lvl1pPr marL="0" indent="0">
              <a:lnSpc>
                <a:spcPts val="1587"/>
              </a:lnSpc>
              <a:spcBef>
                <a:spcPts val="0"/>
              </a:spcBef>
              <a:buNone/>
              <a:defRPr lang="ru-RU" sz="992" b="1" cap="all" baseline="0" smtClean="0">
                <a:solidFill>
                  <a:srgbClr val="9D9D9C"/>
                </a:solidFill>
                <a:effectLst/>
              </a:defRPr>
            </a:lvl1pPr>
            <a:lvl2pPr marL="503900" indent="0">
              <a:buNone/>
              <a:defRPr sz="2204">
                <a:solidFill>
                  <a:schemeClr val="tx1">
                    <a:tint val="75000"/>
                  </a:schemeClr>
                </a:solidFill>
              </a:defRPr>
            </a:lvl2pPr>
            <a:lvl3pPr marL="100780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70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60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50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404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30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20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>
                <a:effectLst/>
                <a:latin typeface="Arial" panose="020B0604020202020204" pitchFamily="34" charset="0"/>
              </a:rPr>
              <a:t>таблица</a:t>
            </a:r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D8E356CB-26A6-8541-8E79-51863000A9BF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07671" y="2276287"/>
            <a:ext cx="3907550" cy="542873"/>
          </a:xfrm>
          <a:prstGeom prst="rect">
            <a:avLst/>
          </a:prstGeom>
        </p:spPr>
        <p:txBody>
          <a:bodyPr lIns="0" tIns="72000" bIns="18000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937" b="0" cap="none" baseline="0" smtClean="0">
                <a:solidFill>
                  <a:srgbClr val="9D9D9C"/>
                </a:solidFill>
                <a:effectLst/>
              </a:defRPr>
            </a:lvl1pPr>
            <a:lvl2pPr marL="503900" indent="0">
              <a:buNone/>
              <a:defRPr sz="2204">
                <a:solidFill>
                  <a:schemeClr val="tx1">
                    <a:tint val="75000"/>
                  </a:schemeClr>
                </a:solidFill>
              </a:defRPr>
            </a:lvl2pPr>
            <a:lvl3pPr marL="100780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70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60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50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404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30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20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>
                <a:effectLst/>
                <a:latin typeface="Arial" panose="020B0604020202020204" pitchFamily="34" charset="0"/>
              </a:rPr>
              <a:t>руб., Аналитический Центр</a:t>
            </a:r>
          </a:p>
          <a:p>
            <a:r>
              <a:rPr lang="ru-RU" dirty="0">
                <a:effectLst/>
                <a:latin typeface="Arial" panose="020B0604020202020204" pitchFamily="34" charset="0"/>
              </a:rPr>
              <a:t>2 строка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182CA8D2-E3D6-D74F-858A-D3E9A93498B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07672" y="1416735"/>
            <a:ext cx="3340894" cy="498822"/>
          </a:xfrm>
          <a:prstGeom prst="rect">
            <a:avLst/>
          </a:prstGeom>
        </p:spPr>
        <p:txBody>
          <a:bodyPr lIns="0" tIns="0" bIns="251999">
            <a:spAutoFit/>
          </a:bodyPr>
          <a:lstStyle>
            <a:lvl1pPr marL="0" indent="0" algn="l">
              <a:spcBef>
                <a:spcPts val="0"/>
              </a:spcBef>
              <a:buNone/>
              <a:defRPr sz="1764">
                <a:solidFill>
                  <a:schemeClr val="tx1"/>
                </a:solidFill>
              </a:defRPr>
            </a:lvl1pPr>
            <a:lvl2pPr marL="503900" indent="0" algn="ctr">
              <a:buNone/>
              <a:defRPr sz="2204"/>
            </a:lvl2pPr>
            <a:lvl3pPr marL="1007802" indent="0" algn="ctr">
              <a:buNone/>
              <a:defRPr sz="1984"/>
            </a:lvl3pPr>
            <a:lvl4pPr marL="1511702" indent="0" algn="ctr">
              <a:buNone/>
              <a:defRPr sz="1764"/>
            </a:lvl4pPr>
            <a:lvl5pPr marL="2015603" indent="0" algn="ctr">
              <a:buNone/>
              <a:defRPr sz="1764"/>
            </a:lvl5pPr>
            <a:lvl6pPr marL="2519503" indent="0" algn="ctr">
              <a:buNone/>
              <a:defRPr sz="1764"/>
            </a:lvl6pPr>
            <a:lvl7pPr marL="3023404" indent="0" algn="ctr">
              <a:buNone/>
              <a:defRPr sz="1764"/>
            </a:lvl7pPr>
            <a:lvl8pPr marL="3527305" indent="0" algn="ctr">
              <a:buNone/>
              <a:defRPr sz="1764"/>
            </a:lvl8pPr>
            <a:lvl9pPr marL="4031205" indent="0" algn="ctr">
              <a:buNone/>
              <a:defRPr sz="1764"/>
            </a:lvl9pPr>
          </a:lstStyle>
          <a:p>
            <a:r>
              <a:rPr lang="ru-RU" dirty="0"/>
              <a:t>Подзаголовок 1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9E9BCD-C1FD-7C42-8B64-81A7D95F52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37538" y="525198"/>
            <a:ext cx="391926" cy="52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405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9">
            <a:extLst>
              <a:ext uri="{FF2B5EF4-FFF2-40B4-BE49-F238E27FC236}">
                <a16:creationId xmlns:a16="http://schemas.microsoft.com/office/drawing/2014/main" id="{E43F9E6F-2EBF-5044-B4A2-10013616A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671" y="525664"/>
            <a:ext cx="11589067" cy="840387"/>
          </a:xfrm>
          <a:prstGeom prst="rect">
            <a:avLst/>
          </a:prstGeom>
        </p:spPr>
        <p:txBody>
          <a:bodyPr lIns="0" tIns="0" bIns="288000">
            <a:spAutoFit/>
          </a:bodyPr>
          <a:lstStyle>
            <a:lvl1pPr>
              <a:defRPr sz="3968" b="1"/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1CA5D7-A544-E348-B817-3C82A98E9F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437538" y="525198"/>
            <a:ext cx="391926" cy="52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04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rgbClr val="1C1F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g object 16">
            <a:extLst>
              <a:ext uri="{FF2B5EF4-FFF2-40B4-BE49-F238E27FC236}">
                <a16:creationId xmlns:a16="http://schemas.microsoft.com/office/drawing/2014/main" id="{FE91A812-4F47-18C6-959F-8F9742D88C61}"/>
              </a:ext>
            </a:extLst>
          </p:cNvPr>
          <p:cNvSpPr/>
          <p:nvPr userDrawn="1"/>
        </p:nvSpPr>
        <p:spPr>
          <a:xfrm>
            <a:off x="0" y="-8783"/>
            <a:ext cx="13440562" cy="2213992"/>
          </a:xfrm>
          <a:custGeom>
            <a:avLst/>
            <a:gdLst/>
            <a:ahLst/>
            <a:cxnLst/>
            <a:rect l="l" t="t" r="r" b="b"/>
            <a:pathLst>
              <a:path w="2020569" h="7560309">
                <a:moveTo>
                  <a:pt x="2019985" y="0"/>
                </a:moveTo>
                <a:lnTo>
                  <a:pt x="0" y="0"/>
                </a:lnTo>
                <a:lnTo>
                  <a:pt x="0" y="7559992"/>
                </a:lnTo>
                <a:lnTo>
                  <a:pt x="2019985" y="7559992"/>
                </a:lnTo>
                <a:lnTo>
                  <a:pt x="2019985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5" name="Holder 6">
            <a:extLst>
              <a:ext uri="{FF2B5EF4-FFF2-40B4-BE49-F238E27FC236}">
                <a16:creationId xmlns:a16="http://schemas.microsoft.com/office/drawing/2014/main" id="{9359EE05-D81E-2BEB-F199-4DFDE040FDA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2945074" y="7118243"/>
            <a:ext cx="250226" cy="307777"/>
          </a:xfrm>
        </p:spPr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spcBef>
                <a:spcPts val="5"/>
              </a:spcBef>
            </a:pPr>
            <a:fld id="{81D60167-4931-47E6-BA6A-407CBD079E47}" type="slidenum">
              <a:rPr lang="ru-RU" smtClean="0"/>
              <a:pPr marL="38100">
                <a:spcBef>
                  <a:spcPts val="5"/>
                </a:spcBef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5510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002F5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264E4-FCDB-9D4C-B4AE-46B2149D515D}" type="datetime1">
              <a:rPr lang="ru-RU" smtClean="0"/>
              <a:t>01.12.2023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5158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419992" y="12"/>
            <a:ext cx="2020570" cy="7560309"/>
          </a:xfrm>
          <a:custGeom>
            <a:avLst/>
            <a:gdLst/>
            <a:ahLst/>
            <a:cxnLst/>
            <a:rect l="l" t="t" r="r" b="b"/>
            <a:pathLst>
              <a:path w="2020569" h="7560309">
                <a:moveTo>
                  <a:pt x="2019985" y="0"/>
                </a:moveTo>
                <a:lnTo>
                  <a:pt x="0" y="0"/>
                </a:lnTo>
                <a:lnTo>
                  <a:pt x="0" y="7559992"/>
                </a:lnTo>
                <a:lnTo>
                  <a:pt x="2019985" y="7559992"/>
                </a:lnTo>
                <a:lnTo>
                  <a:pt x="2019985" y="0"/>
                </a:lnTo>
                <a:close/>
              </a:path>
            </a:pathLst>
          </a:custGeom>
          <a:solidFill>
            <a:srgbClr val="EBECEE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619993" y="12"/>
            <a:ext cx="2720340" cy="7560309"/>
          </a:xfrm>
          <a:custGeom>
            <a:avLst/>
            <a:gdLst/>
            <a:ahLst/>
            <a:cxnLst/>
            <a:rect l="l" t="t" r="r" b="b"/>
            <a:pathLst>
              <a:path w="2720340" h="7560309">
                <a:moveTo>
                  <a:pt x="2720009" y="0"/>
                </a:moveTo>
                <a:lnTo>
                  <a:pt x="0" y="0"/>
                </a:lnTo>
                <a:lnTo>
                  <a:pt x="0" y="7559992"/>
                </a:lnTo>
                <a:lnTo>
                  <a:pt x="2720009" y="7559992"/>
                </a:lnTo>
                <a:lnTo>
                  <a:pt x="2720009" y="0"/>
                </a:lnTo>
                <a:close/>
              </a:path>
            </a:pathLst>
          </a:custGeom>
          <a:solidFill>
            <a:srgbClr val="E5F5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002F5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72147" y="1739455"/>
            <a:ext cx="5847683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923119" y="1739455"/>
            <a:ext cx="5847683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2F1E9-1594-D642-8D1F-DFD6419A9106}" type="datetime1">
              <a:rPr lang="ru-RU" smtClean="0"/>
              <a:t>01.12.2023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2214004"/>
            <a:ext cx="13439990" cy="534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67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g object 16">
            <a:extLst>
              <a:ext uri="{FF2B5EF4-FFF2-40B4-BE49-F238E27FC236}">
                <a16:creationId xmlns:a16="http://schemas.microsoft.com/office/drawing/2014/main" id="{30905C8C-BCFD-474D-096D-D50995604D30}"/>
              </a:ext>
            </a:extLst>
          </p:cNvPr>
          <p:cNvSpPr/>
          <p:nvPr userDrawn="1"/>
        </p:nvSpPr>
        <p:spPr>
          <a:xfrm>
            <a:off x="11419992" y="11"/>
            <a:ext cx="2080108" cy="7562839"/>
          </a:xfrm>
          <a:custGeom>
            <a:avLst/>
            <a:gdLst/>
            <a:ahLst/>
            <a:cxnLst/>
            <a:rect l="l" t="t" r="r" b="b"/>
            <a:pathLst>
              <a:path w="2020569" h="7560309">
                <a:moveTo>
                  <a:pt x="2019985" y="0"/>
                </a:moveTo>
                <a:lnTo>
                  <a:pt x="0" y="0"/>
                </a:lnTo>
                <a:lnTo>
                  <a:pt x="0" y="7559992"/>
                </a:lnTo>
                <a:lnTo>
                  <a:pt x="2019985" y="7559992"/>
                </a:lnTo>
                <a:lnTo>
                  <a:pt x="2019985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6" name="Holder 2">
            <a:extLst>
              <a:ext uri="{FF2B5EF4-FFF2-40B4-BE49-F238E27FC236}">
                <a16:creationId xmlns:a16="http://schemas.microsoft.com/office/drawing/2014/main" id="{1FA9B981-B269-3B6B-B0F6-14F804FDA1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299" y="540000"/>
            <a:ext cx="10712693" cy="461665"/>
          </a:xfrm>
        </p:spPr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rtl="0"/>
            <a:r>
              <a:rPr lang="ru-RU" dirty="0"/>
              <a:t>Заголовок слайда</a:t>
            </a:r>
            <a:endParaRPr dirty="0"/>
          </a:p>
        </p:txBody>
      </p:sp>
      <p:sp>
        <p:nvSpPr>
          <p:cNvPr id="3" name="Holder 6">
            <a:extLst>
              <a:ext uri="{FF2B5EF4-FFF2-40B4-BE49-F238E27FC236}">
                <a16:creationId xmlns:a16="http://schemas.microsoft.com/office/drawing/2014/main" id="{FB6D2D0F-6F9E-FCA9-B439-D5D3048A465B}"/>
              </a:ext>
            </a:extLst>
          </p:cNvPr>
          <p:cNvSpPr txBox="1">
            <a:spLocks/>
          </p:cNvSpPr>
          <p:nvPr userDrawn="1"/>
        </p:nvSpPr>
        <p:spPr>
          <a:xfrm>
            <a:off x="12661900" y="7118243"/>
            <a:ext cx="44319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 sz="1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spcBef>
                <a:spcPts val="5"/>
              </a:spcBef>
            </a:pPr>
            <a:fld id="{83E5A66B-D41A-0F43-ABDA-71A60C49BF92}" type="slidenum">
              <a:rPr lang="ru-RU" smtClean="0">
                <a:solidFill>
                  <a:schemeClr val="bg1"/>
                </a:solidFill>
              </a:rPr>
              <a:pPr marL="38100">
                <a:spcBef>
                  <a:spcPts val="5"/>
                </a:spcBef>
              </a:pPr>
              <a:t>‹#›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292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g object 16">
            <a:extLst>
              <a:ext uri="{FF2B5EF4-FFF2-40B4-BE49-F238E27FC236}">
                <a16:creationId xmlns:a16="http://schemas.microsoft.com/office/drawing/2014/main" id="{5890DFF1-F75F-D9CB-A11E-BCF9E4F6A8C6}"/>
              </a:ext>
            </a:extLst>
          </p:cNvPr>
          <p:cNvSpPr/>
          <p:nvPr userDrawn="1"/>
        </p:nvSpPr>
        <p:spPr>
          <a:xfrm>
            <a:off x="9004300" y="11"/>
            <a:ext cx="4432300" cy="7562839"/>
          </a:xfrm>
          <a:custGeom>
            <a:avLst/>
            <a:gdLst/>
            <a:ahLst/>
            <a:cxnLst/>
            <a:rect l="l" t="t" r="r" b="b"/>
            <a:pathLst>
              <a:path w="2020569" h="7560309">
                <a:moveTo>
                  <a:pt x="2019985" y="0"/>
                </a:moveTo>
                <a:lnTo>
                  <a:pt x="0" y="0"/>
                </a:lnTo>
                <a:lnTo>
                  <a:pt x="0" y="7559992"/>
                </a:lnTo>
                <a:lnTo>
                  <a:pt x="2019985" y="7559992"/>
                </a:lnTo>
                <a:lnTo>
                  <a:pt x="2019985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pPr algn="l" rtl="0"/>
            <a:endParaRPr/>
          </a:p>
        </p:txBody>
      </p:sp>
      <p:sp>
        <p:nvSpPr>
          <p:cNvPr id="3" name="Holder 6">
            <a:extLst>
              <a:ext uri="{FF2B5EF4-FFF2-40B4-BE49-F238E27FC236}">
                <a16:creationId xmlns:a16="http://schemas.microsoft.com/office/drawing/2014/main" id="{FB6D2D0F-6F9E-FCA9-B439-D5D3048A465B}"/>
              </a:ext>
            </a:extLst>
          </p:cNvPr>
          <p:cNvSpPr txBox="1">
            <a:spLocks/>
          </p:cNvSpPr>
          <p:nvPr userDrawn="1"/>
        </p:nvSpPr>
        <p:spPr>
          <a:xfrm>
            <a:off x="12661900" y="7118243"/>
            <a:ext cx="44319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 sz="1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spcBef>
                <a:spcPts val="5"/>
              </a:spcBef>
            </a:pPr>
            <a:fld id="{83E5A66B-D41A-0F43-ABDA-71A60C49BF92}" type="slidenum">
              <a:rPr lang="ru-RU" smtClean="0"/>
              <a:pPr marL="38100">
                <a:spcBef>
                  <a:spcPts val="5"/>
                </a:spcBef>
              </a:pPr>
              <a:t>‹#›</a:t>
            </a:fld>
            <a:endParaRPr lang="ru-RU" dirty="0"/>
          </a:p>
        </p:txBody>
      </p:sp>
      <p:sp>
        <p:nvSpPr>
          <p:cNvPr id="8" name="Holder 2">
            <a:extLst>
              <a:ext uri="{FF2B5EF4-FFF2-40B4-BE49-F238E27FC236}">
                <a16:creationId xmlns:a16="http://schemas.microsoft.com/office/drawing/2014/main" id="{48428ECC-251A-AE3A-D284-217976E7C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299" y="540000"/>
            <a:ext cx="10712693" cy="461665"/>
          </a:xfrm>
        </p:spPr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rtl="0"/>
            <a:r>
              <a:rPr lang="ru-RU" dirty="0"/>
              <a:t>Заголовок слайда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3364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6">
            <a:extLst>
              <a:ext uri="{FF2B5EF4-FFF2-40B4-BE49-F238E27FC236}">
                <a16:creationId xmlns:a16="http://schemas.microsoft.com/office/drawing/2014/main" id="{FB6D2D0F-6F9E-FCA9-B439-D5D3048A465B}"/>
              </a:ext>
            </a:extLst>
          </p:cNvPr>
          <p:cNvSpPr txBox="1">
            <a:spLocks/>
          </p:cNvSpPr>
          <p:nvPr userDrawn="1"/>
        </p:nvSpPr>
        <p:spPr>
          <a:xfrm>
            <a:off x="12661900" y="7118243"/>
            <a:ext cx="44319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 sz="1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spcBef>
                <a:spcPts val="5"/>
              </a:spcBef>
            </a:pPr>
            <a:fld id="{83E5A66B-D41A-0F43-ABDA-71A60C49BF92}" type="slidenum">
              <a:rPr lang="ru-RU" smtClean="0"/>
              <a:pPr marL="38100">
                <a:spcBef>
                  <a:spcPts val="5"/>
                </a:spcBef>
              </a:pPr>
              <a:t>‹#›</a:t>
            </a:fld>
            <a:endParaRPr lang="ru-RU" dirty="0"/>
          </a:p>
        </p:txBody>
      </p:sp>
      <p:sp>
        <p:nvSpPr>
          <p:cNvPr id="8" name="Holder 2">
            <a:extLst>
              <a:ext uri="{FF2B5EF4-FFF2-40B4-BE49-F238E27FC236}">
                <a16:creationId xmlns:a16="http://schemas.microsoft.com/office/drawing/2014/main" id="{48428ECC-251A-AE3A-D284-217976E7C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299" y="540000"/>
            <a:ext cx="10712693" cy="461665"/>
          </a:xfrm>
        </p:spPr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rtl="0"/>
            <a:r>
              <a:rPr lang="ru-RU" dirty="0"/>
              <a:t>Заголовок слайда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4196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9EE83DD-9C08-80B0-8367-4EDE5D232331}"/>
              </a:ext>
            </a:extLst>
          </p:cNvPr>
          <p:cNvSpPr/>
          <p:nvPr userDrawn="1"/>
        </p:nvSpPr>
        <p:spPr>
          <a:xfrm>
            <a:off x="1" y="4391025"/>
            <a:ext cx="13436600" cy="3171825"/>
          </a:xfrm>
          <a:prstGeom prst="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3" name="Holder 6">
            <a:extLst>
              <a:ext uri="{FF2B5EF4-FFF2-40B4-BE49-F238E27FC236}">
                <a16:creationId xmlns:a16="http://schemas.microsoft.com/office/drawing/2014/main" id="{FB6D2D0F-6F9E-FCA9-B439-D5D3048A465B}"/>
              </a:ext>
            </a:extLst>
          </p:cNvPr>
          <p:cNvSpPr txBox="1">
            <a:spLocks/>
          </p:cNvSpPr>
          <p:nvPr userDrawn="1"/>
        </p:nvSpPr>
        <p:spPr>
          <a:xfrm>
            <a:off x="12661900" y="7118243"/>
            <a:ext cx="44319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 sz="1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spcBef>
                <a:spcPts val="5"/>
              </a:spcBef>
            </a:pPr>
            <a:fld id="{83E5A66B-D41A-0F43-ABDA-71A60C49BF92}" type="slidenum">
              <a:rPr lang="ru-RU" smtClean="0"/>
              <a:pPr marL="38100">
                <a:spcBef>
                  <a:spcPts val="5"/>
                </a:spcBef>
              </a:pPr>
              <a:t>‹#›</a:t>
            </a:fld>
            <a:endParaRPr lang="ru-RU" dirty="0"/>
          </a:p>
        </p:txBody>
      </p:sp>
      <p:sp>
        <p:nvSpPr>
          <p:cNvPr id="8" name="Holder 2">
            <a:extLst>
              <a:ext uri="{FF2B5EF4-FFF2-40B4-BE49-F238E27FC236}">
                <a16:creationId xmlns:a16="http://schemas.microsoft.com/office/drawing/2014/main" id="{48428ECC-251A-AE3A-D284-217976E7C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7299" y="540000"/>
            <a:ext cx="10712693" cy="461665"/>
          </a:xfrm>
        </p:spPr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rtl="0"/>
            <a:r>
              <a:rPr lang="ru-RU" dirty="0"/>
              <a:t>Заголовок слайда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3574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7299" y="527033"/>
            <a:ext cx="12028350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002F5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13243" y="1670866"/>
            <a:ext cx="11059160" cy="52812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570603" y="7033450"/>
            <a:ext cx="4301744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72147" y="7033450"/>
            <a:ext cx="309187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8E2EB-0297-0D41-9419-5C3CB3D079CF}" type="datetime1">
              <a:rPr lang="ru-RU" smtClean="0"/>
              <a:t>01.12.2023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945074" y="7118243"/>
            <a:ext cx="160019" cy="167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75" r:id="rId6"/>
    <p:sldLayoutId id="2147483681" r:id="rId7"/>
    <p:sldLayoutId id="2147483676" r:id="rId8"/>
    <p:sldLayoutId id="2147483680" r:id="rId9"/>
    <p:sldLayoutId id="2147483679" r:id="rId10"/>
    <p:sldLayoutId id="2147483674" r:id="rId11"/>
    <p:sldLayoutId id="2147483677" r:id="rId12"/>
    <p:sldLayoutId id="2147483678" r:id="rId13"/>
    <p:sldLayoutId id="2147483665" r:id="rId14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40" userDrawn="1">
          <p15:clr>
            <a:srgbClr val="F26B43"/>
          </p15:clr>
        </p15:guide>
        <p15:guide id="2" pos="802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15BBC389-C40D-974D-AE48-4EC53F904AB9}"/>
              </a:ext>
            </a:extLst>
          </p:cNvPr>
          <p:cNvSpPr txBox="1">
            <a:spLocks/>
          </p:cNvSpPr>
          <p:nvPr userDrawn="1"/>
        </p:nvSpPr>
        <p:spPr>
          <a:xfrm>
            <a:off x="12196739" y="6835861"/>
            <a:ext cx="719149" cy="40265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914400" rtl="0" eaLnBrk="1" latinLnBrk="0" hangingPunct="1">
              <a:defRPr sz="2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1A4C3E-BD2D-024A-9DE4-DC9D8AE9E927}" type="slidenum">
              <a:rPr lang="ru-RU" sz="1543" smtClean="0">
                <a:solidFill>
                  <a:srgbClr val="9D9D9C"/>
                </a:solidFill>
              </a:rPr>
              <a:pPr/>
              <a:t>‹#›</a:t>
            </a:fld>
            <a:endParaRPr lang="ru-RU" sz="1543" dirty="0">
              <a:solidFill>
                <a:srgbClr val="9D9D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679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</p:sldLayoutIdLst>
  <p:hf hdr="0" ftr="0" dt="0"/>
  <p:txStyles>
    <p:titleStyle>
      <a:lvl1pPr algn="l" defTabSz="1007802" rtl="0" eaLnBrk="1" latinLnBrk="0" hangingPunct="1">
        <a:lnSpc>
          <a:spcPct val="90000"/>
        </a:lnSpc>
        <a:spcBef>
          <a:spcPct val="0"/>
        </a:spcBef>
        <a:buNone/>
        <a:defRPr sz="3968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50" indent="-251950" algn="l" defTabSz="1007802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851" indent="-251950" algn="l" defTabSz="1007802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2pPr>
      <a:lvl3pPr marL="1259752" indent="-251950" algn="l" defTabSz="1007802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4" kern="1200">
          <a:solidFill>
            <a:schemeClr val="tx1"/>
          </a:solidFill>
          <a:latin typeface="+mn-lt"/>
          <a:ea typeface="+mn-ea"/>
          <a:cs typeface="+mn-cs"/>
        </a:defRPr>
      </a:lvl3pPr>
      <a:lvl4pPr marL="1763652" indent="-251950" algn="l" defTabSz="1007802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553" indent="-251950" algn="l" defTabSz="1007802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454" indent="-251950" algn="l" defTabSz="1007802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354" indent="-251950" algn="l" defTabSz="1007802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255" indent="-251950" algn="l" defTabSz="1007802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155" indent="-251950" algn="l" defTabSz="1007802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780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00" algn="l" defTabSz="100780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802" algn="l" defTabSz="100780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702" algn="l" defTabSz="100780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603" algn="l" defTabSz="100780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503" algn="l" defTabSz="100780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404" algn="l" defTabSz="100780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305" algn="l" defTabSz="100780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205" algn="l" defTabSz="1007802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94">
          <p15:clr>
            <a:srgbClr val="F26B43"/>
          </p15:clr>
        </p15:guide>
        <p15:guide id="2" orient="horz" pos="600">
          <p15:clr>
            <a:srgbClr val="F26B43"/>
          </p15:clr>
        </p15:guide>
        <p15:guide id="3" pos="14665">
          <p15:clr>
            <a:srgbClr val="F26B43"/>
          </p15:clr>
        </p15:guide>
        <p15:guide id="4" orient="horz" pos="80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13" Type="http://schemas.openxmlformats.org/officeDocument/2006/relationships/image" Target="../media/image40.png"/><Relationship Id="rId3" Type="http://schemas.microsoft.com/office/2007/relationships/media" Target="../media/media3.mp4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3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38.png"/><Relationship Id="rId5" Type="http://schemas.microsoft.com/office/2007/relationships/media" Target="../media/media4.mp4"/><Relationship Id="rId10" Type="http://schemas.openxmlformats.org/officeDocument/2006/relationships/image" Target="../media/image37.png"/><Relationship Id="rId4" Type="http://schemas.openxmlformats.org/officeDocument/2006/relationships/video" Target="../media/media3.mp4"/><Relationship Id="rId9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png"/><Relationship Id="rId7" Type="http://schemas.openxmlformats.org/officeDocument/2006/relationships/image" Target="../media/image4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png"/><Relationship Id="rId5" Type="http://schemas.openxmlformats.org/officeDocument/2006/relationships/image" Target="../media/image44.gif"/><Relationship Id="rId10" Type="http://schemas.openxmlformats.org/officeDocument/2006/relationships/image" Target="../media/image49.jpe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300" y="105463"/>
            <a:ext cx="8869764" cy="710496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8444C1-1683-8525-C86F-AE1934C92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0" y="614907"/>
            <a:ext cx="1176000" cy="1008000"/>
          </a:xfrm>
          <a:prstGeom prst="rect">
            <a:avLst/>
          </a:prstGeom>
        </p:spPr>
      </p:pic>
      <p:sp>
        <p:nvSpPr>
          <p:cNvPr id="12" name="object 28">
            <a:extLst>
              <a:ext uri="{FF2B5EF4-FFF2-40B4-BE49-F238E27FC236}">
                <a16:creationId xmlns:a16="http://schemas.microsoft.com/office/drawing/2014/main" id="{AB7E1CEE-5283-230A-D8A6-698DB28D1503}"/>
              </a:ext>
            </a:extLst>
          </p:cNvPr>
          <p:cNvSpPr txBox="1"/>
          <p:nvPr/>
        </p:nvSpPr>
        <p:spPr>
          <a:xfrm>
            <a:off x="927100" y="5409656"/>
            <a:ext cx="5725410" cy="581569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500" b="1" dirty="0">
                <a:solidFill>
                  <a:schemeClr val="accent1"/>
                </a:solidFill>
                <a:latin typeface="Arial"/>
                <a:cs typeface="Arial"/>
              </a:rPr>
              <a:t>Руководитель</a:t>
            </a:r>
            <a:r>
              <a:rPr lang="ru-RU" sz="1500" b="1" spc="1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ru-RU" sz="1500" b="1" dirty="0">
                <a:solidFill>
                  <a:schemeClr val="accent1"/>
                </a:solidFill>
                <a:latin typeface="Arial"/>
                <a:cs typeface="Arial"/>
              </a:rPr>
              <a:t>Центра</a:t>
            </a:r>
            <a:r>
              <a:rPr lang="ru-RU" sz="1500" b="1" spc="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ru-RU" sz="1500" b="1" dirty="0">
                <a:solidFill>
                  <a:schemeClr val="accent1"/>
                </a:solidFill>
                <a:latin typeface="Arial"/>
                <a:cs typeface="Arial"/>
              </a:rPr>
              <a:t>—</a:t>
            </a:r>
            <a:r>
              <a:rPr lang="ru-RU" sz="1500" b="1" spc="10" dirty="0">
                <a:solidFill>
                  <a:schemeClr val="accent1"/>
                </a:solidFill>
                <a:latin typeface="Arial"/>
                <a:cs typeface="Arial"/>
              </a:rPr>
              <a:t> д.ф.-м.н., проф.</a:t>
            </a:r>
            <a:r>
              <a:rPr lang="en-US" sz="1500" b="1" spc="1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ru-RU" sz="1500" b="1" dirty="0">
                <a:solidFill>
                  <a:schemeClr val="accent1"/>
                </a:solidFill>
                <a:latin typeface="Arial"/>
                <a:cs typeface="Arial"/>
              </a:rPr>
              <a:t>Евгений</a:t>
            </a:r>
            <a:r>
              <a:rPr lang="ru-RU" sz="1500" b="1" spc="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ru-RU" sz="1500" b="1" spc="-10" dirty="0">
                <a:solidFill>
                  <a:schemeClr val="accent1"/>
                </a:solidFill>
                <a:latin typeface="Arial"/>
                <a:cs typeface="Arial"/>
              </a:rPr>
              <a:t>Бурнаев</a:t>
            </a:r>
            <a:endParaRPr lang="ru-RU" sz="1500" dirty="0">
              <a:solidFill>
                <a:schemeClr val="accent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b="1" spc="-10" dirty="0">
                <a:solidFill>
                  <a:srgbClr val="FFFFFF"/>
                </a:solidFill>
                <a:latin typeface="Arial"/>
                <a:cs typeface="Arial"/>
              </a:rPr>
              <a:t>Ноябрь </a:t>
            </a:r>
            <a:r>
              <a:rPr lang="ru-RU" sz="1600" b="1" spc="-20" dirty="0">
                <a:solidFill>
                  <a:srgbClr val="FFFFFF"/>
                </a:solidFill>
                <a:latin typeface="Arial"/>
                <a:cs typeface="Arial"/>
              </a:rPr>
              <a:t>2023</a:t>
            </a:r>
            <a:endParaRPr lang="ru-RU" sz="1300" dirty="0">
              <a:latin typeface="Arial"/>
              <a:cs typeface="Arial"/>
            </a:endParaRP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F842E8B6-E7FB-D0D3-C67B-EF515D66B580}"/>
              </a:ext>
            </a:extLst>
          </p:cNvPr>
          <p:cNvSpPr txBox="1"/>
          <p:nvPr/>
        </p:nvSpPr>
        <p:spPr>
          <a:xfrm>
            <a:off x="2503747" y="2874279"/>
            <a:ext cx="11015980" cy="5822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</a:pPr>
            <a:r>
              <a:rPr lang="ru-RU" sz="3700" b="1" dirty="0">
                <a:solidFill>
                  <a:srgbClr val="FFFFFF"/>
                </a:solidFill>
                <a:latin typeface="Arial"/>
                <a:cs typeface="Arial"/>
              </a:rPr>
              <a:t>Центр Прикладного ИИ </a:t>
            </a:r>
            <a:r>
              <a:rPr lang="ru-RU" sz="3700" b="1" dirty="0" err="1">
                <a:solidFill>
                  <a:srgbClr val="FFFFFF"/>
                </a:solidFill>
                <a:latin typeface="Arial"/>
                <a:cs typeface="Arial"/>
              </a:rPr>
              <a:t>Сколтеха</a:t>
            </a:r>
            <a:endParaRPr lang="ru-RU" sz="3700" dirty="0">
              <a:latin typeface="Arial"/>
              <a:cs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BEBBBB-6804-0EA9-9F13-6DB942CCE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3300" y="787235"/>
            <a:ext cx="2551323" cy="66334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242300" y="5349865"/>
            <a:ext cx="52774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FFFFFF"/>
                </a:solidFill>
                <a:effectLst/>
              </a:rPr>
              <a:t>#</a:t>
            </a:r>
            <a:r>
              <a:rPr lang="ru-RU" sz="1500" dirty="0">
                <a:solidFill>
                  <a:srgbClr val="FFFFFF"/>
                </a:solidFill>
                <a:effectLst/>
              </a:rPr>
              <a:t>устойчивое развитие государства</a:t>
            </a:r>
          </a:p>
          <a:p>
            <a:pPr marL="176213"/>
            <a:r>
              <a:rPr lang="en-US" sz="1500" dirty="0">
                <a:solidFill>
                  <a:srgbClr val="FFFFFF"/>
                </a:solidFill>
              </a:rPr>
              <a:t>#</a:t>
            </a:r>
            <a:r>
              <a:rPr lang="ru-RU" sz="1500" dirty="0">
                <a:solidFill>
                  <a:srgbClr val="FFFFFF"/>
                </a:solidFill>
              </a:rPr>
              <a:t>прогноз пожаров</a:t>
            </a:r>
            <a:br>
              <a:rPr lang="ru-RU" sz="1500" dirty="0">
                <a:solidFill>
                  <a:srgbClr val="FFFFFF"/>
                </a:solidFill>
              </a:rPr>
            </a:br>
            <a:r>
              <a:rPr lang="en-US" sz="1500" dirty="0">
                <a:solidFill>
                  <a:srgbClr val="FFFFFF"/>
                </a:solidFill>
              </a:rPr>
              <a:t>#</a:t>
            </a:r>
            <a:r>
              <a:rPr lang="ru-RU" sz="1500" dirty="0">
                <a:solidFill>
                  <a:srgbClr val="FFFFFF"/>
                </a:solidFill>
              </a:rPr>
              <a:t>прогноз ледовой обстановки</a:t>
            </a:r>
          </a:p>
          <a:p>
            <a:r>
              <a:rPr lang="ru-RU" sz="1500" dirty="0">
                <a:solidFill>
                  <a:srgbClr val="FFFFFF"/>
                </a:solidFill>
              </a:rPr>
              <a:t>#ИИ для индустриальной инженерии</a:t>
            </a:r>
          </a:p>
          <a:p>
            <a:r>
              <a:rPr lang="en-US" sz="1500" dirty="0">
                <a:solidFill>
                  <a:srgbClr val="FFFFFF"/>
                </a:solidFill>
              </a:rPr>
              <a:t>#</a:t>
            </a:r>
            <a:r>
              <a:rPr lang="ru-RU" sz="1500" dirty="0">
                <a:solidFill>
                  <a:srgbClr val="FFFFFF"/>
                </a:solidFill>
              </a:rPr>
              <a:t>экологическая безопасность</a:t>
            </a:r>
            <a:endParaRPr lang="ru-RU" sz="1500" dirty="0"/>
          </a:p>
          <a:p>
            <a:pPr marL="179388"/>
            <a:r>
              <a:rPr lang="en-US" sz="1500" dirty="0">
                <a:solidFill>
                  <a:srgbClr val="FFFFFF"/>
                </a:solidFill>
              </a:rPr>
              <a:t>#</a:t>
            </a:r>
            <a:r>
              <a:rPr lang="ru-RU" sz="1500" dirty="0">
                <a:solidFill>
                  <a:srgbClr val="FFFFFF"/>
                </a:solidFill>
              </a:rPr>
              <a:t>карбоновые полигоны</a:t>
            </a:r>
            <a:endParaRPr lang="en-US" sz="1500" dirty="0">
              <a:solidFill>
                <a:srgbClr val="FFFFFF"/>
              </a:solidFill>
            </a:endParaRPr>
          </a:p>
          <a:p>
            <a:pPr marL="179388"/>
            <a:r>
              <a:rPr lang="en-US" sz="1500" dirty="0">
                <a:solidFill>
                  <a:srgbClr val="FFFFFF"/>
                </a:solidFill>
              </a:rPr>
              <a:t>#</a:t>
            </a:r>
            <a:r>
              <a:rPr lang="ru-RU" sz="1500" dirty="0">
                <a:solidFill>
                  <a:srgbClr val="FFFFFF"/>
                </a:solidFill>
              </a:rPr>
              <a:t>контроль загрязнений</a:t>
            </a:r>
          </a:p>
          <a:p>
            <a:r>
              <a:rPr lang="en-US" sz="1500" dirty="0">
                <a:solidFill>
                  <a:srgbClr val="FFFFFF"/>
                </a:solidFill>
              </a:rPr>
              <a:t>#</a:t>
            </a:r>
            <a:r>
              <a:rPr lang="ru-RU" sz="1500" dirty="0" err="1">
                <a:solidFill>
                  <a:srgbClr val="FFFFFF"/>
                </a:solidFill>
              </a:rPr>
              <a:t>энергоэффективность</a:t>
            </a:r>
            <a:r>
              <a:rPr lang="ru-RU" sz="1500" dirty="0">
                <a:solidFill>
                  <a:srgbClr val="FFFFFF"/>
                </a:solidFill>
              </a:rPr>
              <a:t> 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обучения </a:t>
            </a:r>
            <a:r>
              <a:rPr lang="ru-RU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нейросетей</a:t>
            </a:r>
            <a:endParaRPr lang="ru-RU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791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F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471;p49">
            <a:extLst>
              <a:ext uri="{FF2B5EF4-FFF2-40B4-BE49-F238E27FC236}">
                <a16:creationId xmlns:a16="http://schemas.microsoft.com/office/drawing/2014/main" id="{E91FD3BD-EED3-4272-A2E6-B5B4E30FA2C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1015" y="3781425"/>
            <a:ext cx="4431285" cy="276955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F15ED45-35BC-E04D-8F83-0E1326829874}"/>
              </a:ext>
            </a:extLst>
          </p:cNvPr>
          <p:cNvSpPr/>
          <p:nvPr/>
        </p:nvSpPr>
        <p:spPr>
          <a:xfrm>
            <a:off x="6743700" y="1147377"/>
            <a:ext cx="6223000" cy="21334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Google Shape;154;p22">
            <a:extLst>
              <a:ext uri="{FF2B5EF4-FFF2-40B4-BE49-F238E27FC236}">
                <a16:creationId xmlns:a16="http://schemas.microsoft.com/office/drawing/2014/main" id="{31A31787-81FF-4410-B85A-EE077EFA5735}"/>
              </a:ext>
            </a:extLst>
          </p:cNvPr>
          <p:cNvSpPr txBox="1"/>
          <p:nvPr/>
        </p:nvSpPr>
        <p:spPr>
          <a:xfrm>
            <a:off x="7242315" y="3280838"/>
            <a:ext cx="524957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>
              <a:defRPr kern="0"/>
            </a:defPPr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Входные данные модели (используемые признаки)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31BD7F99-D6BE-31BB-F8A2-D1C472AA0C32}"/>
              </a:ext>
            </a:extLst>
          </p:cNvPr>
          <p:cNvGrpSpPr/>
          <p:nvPr/>
        </p:nvGrpSpPr>
        <p:grpSpPr>
          <a:xfrm>
            <a:off x="6718300" y="1321586"/>
            <a:ext cx="6240400" cy="1654591"/>
            <a:chOff x="6623151" y="1321586"/>
            <a:chExt cx="6240400" cy="1654591"/>
          </a:xfrm>
        </p:grpSpPr>
        <p:pic>
          <p:nvPicPr>
            <p:cNvPr id="34" name="Google Shape;165;p22">
              <a:extLst>
                <a:ext uri="{FF2B5EF4-FFF2-40B4-BE49-F238E27FC236}">
                  <a16:creationId xmlns:a16="http://schemas.microsoft.com/office/drawing/2014/main" id="{FDB5E68D-BB58-4A3E-899A-5CA6EF9C0EA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8519" t="9494" r="50443" b="69212"/>
            <a:stretch/>
          </p:blipFill>
          <p:spPr>
            <a:xfrm>
              <a:off x="6623151" y="1321586"/>
              <a:ext cx="2953905" cy="16545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oogle Shape;166;p22">
              <a:extLst>
                <a:ext uri="{FF2B5EF4-FFF2-40B4-BE49-F238E27FC236}">
                  <a16:creationId xmlns:a16="http://schemas.microsoft.com/office/drawing/2014/main" id="{D2B22AAC-AFAA-46B8-AB5B-16CAC3341A1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51540" t="50565" r="6709" b="29355"/>
            <a:stretch/>
          </p:blipFill>
          <p:spPr>
            <a:xfrm>
              <a:off x="9771952" y="1386102"/>
              <a:ext cx="3091599" cy="15900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" name="Google Shape;284;p33">
            <a:extLst>
              <a:ext uri="{FF2B5EF4-FFF2-40B4-BE49-F238E27FC236}">
                <a16:creationId xmlns:a16="http://schemas.microsoft.com/office/drawing/2014/main" id="{C90E8C77-5BE1-4F9F-87D4-9820EEBFCEEE}"/>
              </a:ext>
            </a:extLst>
          </p:cNvPr>
          <p:cNvSpPr txBox="1"/>
          <p:nvPr/>
        </p:nvSpPr>
        <p:spPr>
          <a:xfrm>
            <a:off x="7853757" y="6543185"/>
            <a:ext cx="39658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Иркутская область, сетка 21x21 км, май 2022 года</a:t>
            </a:r>
          </a:p>
        </p:txBody>
      </p:sp>
      <p:sp>
        <p:nvSpPr>
          <p:cNvPr id="49" name="Заголовок 3">
            <a:extLst>
              <a:ext uri="{FF2B5EF4-FFF2-40B4-BE49-F238E27FC236}">
                <a16:creationId xmlns:a16="http://schemas.microsoft.com/office/drawing/2014/main" id="{B7333684-6325-4C12-BA36-A220934D3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70" y="102570"/>
            <a:ext cx="11559830" cy="734011"/>
          </a:xfrm>
        </p:spPr>
        <p:txBody>
          <a:bodyPr/>
          <a:lstStyle/>
          <a:p>
            <a:pPr marL="13997" lvl="0">
              <a:spcBef>
                <a:spcPts val="110"/>
              </a:spcBef>
              <a:defRPr/>
            </a:pPr>
            <a:r>
              <a:rPr lang="ru-RU" sz="3200" spc="-11" dirty="0">
                <a:solidFill>
                  <a:srgbClr val="FFFFFF"/>
                </a:solidFill>
              </a:rPr>
              <a:t> ПО для мониторинга лесных пожаров</a:t>
            </a:r>
            <a:endParaRPr lang="ru-RU" sz="2800" spc="-11" dirty="0">
              <a:solidFill>
                <a:srgbClr val="FFFFFF"/>
              </a:solidFill>
              <a:cs typeface="Arial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E7AB30E-68D0-B42D-A6B1-62090EE59CD2}"/>
              </a:ext>
            </a:extLst>
          </p:cNvPr>
          <p:cNvGrpSpPr/>
          <p:nvPr/>
        </p:nvGrpSpPr>
        <p:grpSpPr>
          <a:xfrm>
            <a:off x="393700" y="4292952"/>
            <a:ext cx="6019800" cy="2966186"/>
            <a:chOff x="403092" y="2531534"/>
            <a:chExt cx="5934208" cy="2966186"/>
          </a:xfrm>
        </p:grpSpPr>
        <p:sp>
          <p:nvSpPr>
            <p:cNvPr id="5" name="object 32">
              <a:extLst>
                <a:ext uri="{FF2B5EF4-FFF2-40B4-BE49-F238E27FC236}">
                  <a16:creationId xmlns:a16="http://schemas.microsoft.com/office/drawing/2014/main" id="{1B0F1C62-B104-64FA-8D2C-E31F9B784C95}"/>
                </a:ext>
              </a:extLst>
            </p:cNvPr>
            <p:cNvSpPr txBox="1"/>
            <p:nvPr/>
          </p:nvSpPr>
          <p:spPr>
            <a:xfrm>
              <a:off x="403092" y="2531534"/>
              <a:ext cx="5934208" cy="2966186"/>
            </a:xfrm>
            <a:prstGeom prst="rect">
              <a:avLst/>
            </a:prstGeom>
          </p:spPr>
          <p:txBody>
            <a:bodyPr vert="horz" wrap="square" lIns="0" tIns="12689" rIns="0" bIns="0" rtlCol="0">
              <a:spAutoFit/>
            </a:bodyPr>
            <a:lstStyle/>
            <a:p>
              <a:pPr marL="12690" marR="106595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6FB9"/>
                </a:buClr>
                <a:buSzTx/>
                <a:buFontTx/>
                <a:buNone/>
                <a:tabLst>
                  <a:tab pos="298211" algn="l"/>
                </a:tabLst>
                <a:defRPr/>
              </a:pPr>
              <a:r>
                <a:rPr kumimoji="0" lang="ru-RU" sz="1799" b="1" i="0" u="none" strike="noStrike" kern="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Функциональные возможности</a:t>
              </a:r>
            </a:p>
            <a:p>
              <a:pPr marL="298440" marR="106595" lvl="0" indent="-28575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113359">
                    <a:lumMod val="20000"/>
                    <a:lumOff val="80000"/>
                  </a:srgbClr>
                </a:buClr>
                <a:buSzTx/>
                <a:buFont typeface="Courier New" panose="02070309020205020404" pitchFamily="49" charset="0"/>
                <a:buChar char="o"/>
                <a:tabLst>
                  <a:tab pos="298211" algn="l"/>
                </a:tabLst>
                <a:defRPr/>
              </a:pPr>
              <a:r>
                <a:rPr lang="ru-RU" sz="1799" spc="-25" dirty="0">
                  <a:solidFill>
                    <a:srgbClr val="FFFFFF"/>
                  </a:solidFill>
                  <a:latin typeface="Arial"/>
                  <a:cs typeface="Arial"/>
                </a:rPr>
                <a:t>Сервис, автоматически представляющий ежесуточный прогноз на 5 дней вперед на 3 региона: Иркутская область, Республика Саха (Якутия), Красноярский край</a:t>
              </a:r>
            </a:p>
            <a:p>
              <a:pPr marL="298440" marR="106595" lvl="0" indent="-28575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113359">
                    <a:lumMod val="20000"/>
                    <a:lumOff val="80000"/>
                  </a:srgbClr>
                </a:buClr>
                <a:buSzTx/>
                <a:buFont typeface="Courier New" panose="02070309020205020404" pitchFamily="49" charset="0"/>
                <a:buChar char="o"/>
                <a:tabLst>
                  <a:tab pos="298211" algn="l"/>
                </a:tabLst>
                <a:defRPr/>
              </a:pPr>
              <a:r>
                <a:rPr lang="ru-RU" sz="1799" spc="-25" dirty="0">
                  <a:solidFill>
                    <a:srgbClr val="FFFFFF"/>
                  </a:solidFill>
                  <a:latin typeface="Arial"/>
                  <a:cs typeface="Arial"/>
                </a:rPr>
                <a:t>Опытная эксплуатация ПО для определения пожароопасной обстановки в Республике Саха (Якутия)</a:t>
              </a:r>
            </a:p>
            <a:p>
              <a:pPr marL="298440" marR="106595" lvl="0" indent="-28575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113359">
                    <a:lumMod val="20000"/>
                    <a:lumOff val="80000"/>
                  </a:srgbClr>
                </a:buClr>
                <a:buSzTx/>
                <a:buFont typeface="Courier New" panose="02070309020205020404" pitchFamily="49" charset="0"/>
                <a:buChar char="o"/>
                <a:tabLst>
                  <a:tab pos="298211" algn="l"/>
                </a:tabLst>
                <a:defRPr/>
              </a:pPr>
              <a:r>
                <a:rPr lang="ru-RU" sz="1799" spc="-25" dirty="0">
                  <a:solidFill>
                    <a:srgbClr val="FFFFFF"/>
                  </a:solidFill>
                  <a:latin typeface="Arial"/>
                  <a:cs typeface="Arial"/>
                </a:rPr>
                <a:t>До конца 2023г. старт пилотного тестирования в контуре МЧС на закрытых данных</a:t>
              </a:r>
            </a:p>
          </p:txBody>
        </p: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49A7C436-0B81-4C5B-4072-56E0689AC528}"/>
                </a:ext>
              </a:extLst>
            </p:cNvPr>
            <p:cNvCxnSpPr>
              <a:cxnSpLocks/>
            </p:cNvCxnSpPr>
            <p:nvPr/>
          </p:nvCxnSpPr>
          <p:spPr>
            <a:xfrm>
              <a:off x="403092" y="2772452"/>
              <a:ext cx="4410208" cy="0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6DB7374-A61F-7598-C582-099F2E85A3E6}"/>
              </a:ext>
            </a:extLst>
          </p:cNvPr>
          <p:cNvGrpSpPr/>
          <p:nvPr/>
        </p:nvGrpSpPr>
        <p:grpSpPr>
          <a:xfrm>
            <a:off x="393700" y="885825"/>
            <a:ext cx="5934208" cy="1757008"/>
            <a:chOff x="393700" y="1331605"/>
            <a:chExt cx="5934208" cy="1757008"/>
          </a:xfrm>
        </p:grpSpPr>
        <p:sp>
          <p:nvSpPr>
            <p:cNvPr id="11" name="object 32">
              <a:extLst>
                <a:ext uri="{FF2B5EF4-FFF2-40B4-BE49-F238E27FC236}">
                  <a16:creationId xmlns:a16="http://schemas.microsoft.com/office/drawing/2014/main" id="{13E4D1C0-CF73-C8E8-F0E6-302D2823FB94}"/>
                </a:ext>
              </a:extLst>
            </p:cNvPr>
            <p:cNvSpPr txBox="1"/>
            <p:nvPr/>
          </p:nvSpPr>
          <p:spPr>
            <a:xfrm>
              <a:off x="393700" y="1331605"/>
              <a:ext cx="5934208" cy="1757008"/>
            </a:xfrm>
            <a:prstGeom prst="rect">
              <a:avLst/>
            </a:prstGeom>
          </p:spPr>
          <p:txBody>
            <a:bodyPr vert="horz" wrap="square" lIns="0" tIns="12689" rIns="0" bIns="0" rtlCol="0">
              <a:spAutoFit/>
            </a:bodyPr>
            <a:lstStyle/>
            <a:p>
              <a:pPr marL="12690" marR="106595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buClr>
                  <a:srgbClr val="006FB9"/>
                </a:buClr>
                <a:buSzTx/>
                <a:buFontTx/>
                <a:buNone/>
                <a:tabLst>
                  <a:tab pos="298211" algn="l"/>
                </a:tabLst>
                <a:defRPr/>
              </a:pPr>
              <a:r>
                <a:rPr kumimoji="0" lang="ru-RU" sz="1799" b="1" i="0" u="none" strike="noStrike" kern="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Цель</a:t>
              </a:r>
            </a:p>
            <a:p>
              <a:pPr marL="298440" marR="106595" lvl="0" indent="-28575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buClr>
                  <a:srgbClr val="113359">
                    <a:lumMod val="20000"/>
                    <a:lumOff val="80000"/>
                  </a:srgbClr>
                </a:buClr>
                <a:buSzTx/>
                <a:buFont typeface="Courier New" panose="02070309020205020404" pitchFamily="49" charset="0"/>
                <a:buChar char="o"/>
                <a:tabLst>
                  <a:tab pos="298211" algn="l"/>
                </a:tabLst>
                <a:defRPr/>
              </a:pPr>
              <a:r>
                <a:rPr kumimoji="0" lang="ru-RU" sz="1799" b="0" i="0" u="none" strike="noStrike" kern="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Повышение безопасности в зонах с высоким риском возникновения пожаров;</a:t>
              </a:r>
            </a:p>
            <a:p>
              <a:pPr marL="298440" marR="106595" lvl="0" indent="-28575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buClr>
                  <a:srgbClr val="113359">
                    <a:lumMod val="20000"/>
                    <a:lumOff val="80000"/>
                  </a:srgbClr>
                </a:buClr>
                <a:buSzTx/>
                <a:buFont typeface="Courier New" panose="02070309020205020404" pitchFamily="49" charset="0"/>
                <a:buChar char="o"/>
                <a:tabLst>
                  <a:tab pos="298211" algn="l"/>
                </a:tabLst>
                <a:defRPr/>
              </a:pPr>
              <a:r>
                <a:rPr kumimoji="0" lang="ru-RU" sz="1799" b="0" i="0" u="none" strike="noStrike" kern="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Помощь в быстром реагировании на ЧС;</a:t>
              </a:r>
            </a:p>
            <a:p>
              <a:pPr marL="298440" marR="106595" lvl="0" indent="-28575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buClr>
                  <a:srgbClr val="113359">
                    <a:lumMod val="20000"/>
                    <a:lumOff val="80000"/>
                  </a:srgbClr>
                </a:buClr>
                <a:buSzTx/>
                <a:buFont typeface="Courier New" panose="02070309020205020404" pitchFamily="49" charset="0"/>
                <a:buChar char="o"/>
                <a:tabLst>
                  <a:tab pos="298211" algn="l"/>
                </a:tabLst>
                <a:defRPr/>
              </a:pPr>
              <a:r>
                <a:rPr kumimoji="0" lang="ru-RU" sz="1799" b="0" i="0" u="none" strike="noStrike" kern="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Мониторинг ЧС в системах предупреждения о ЧС для координации сил и средств при операциях спасательных служб </a:t>
              </a:r>
            </a:p>
          </p:txBody>
        </p: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35E29CF3-E551-5601-3123-290BB7878CEC}"/>
                </a:ext>
              </a:extLst>
            </p:cNvPr>
            <p:cNvCxnSpPr>
              <a:cxnSpLocks/>
            </p:cNvCxnSpPr>
            <p:nvPr/>
          </p:nvCxnSpPr>
          <p:spPr>
            <a:xfrm>
              <a:off x="393700" y="1572523"/>
              <a:ext cx="4410208" cy="0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2F4EF13F-D638-1886-870C-52D6A2CAFA80}"/>
              </a:ext>
            </a:extLst>
          </p:cNvPr>
          <p:cNvGrpSpPr/>
          <p:nvPr/>
        </p:nvGrpSpPr>
        <p:grpSpPr>
          <a:xfrm>
            <a:off x="393700" y="2749870"/>
            <a:ext cx="5934208" cy="1412555"/>
            <a:chOff x="403092" y="2642979"/>
            <a:chExt cx="5934208" cy="1412555"/>
          </a:xfrm>
        </p:grpSpPr>
        <p:sp>
          <p:nvSpPr>
            <p:cNvPr id="14" name="object 32">
              <a:extLst>
                <a:ext uri="{FF2B5EF4-FFF2-40B4-BE49-F238E27FC236}">
                  <a16:creationId xmlns:a16="http://schemas.microsoft.com/office/drawing/2014/main" id="{AA789E9E-E2E0-80B9-F11A-B53BD2D5A2AD}"/>
                </a:ext>
              </a:extLst>
            </p:cNvPr>
            <p:cNvSpPr txBox="1"/>
            <p:nvPr/>
          </p:nvSpPr>
          <p:spPr>
            <a:xfrm>
              <a:off x="403092" y="2642979"/>
              <a:ext cx="5934208" cy="1412555"/>
            </a:xfrm>
            <a:prstGeom prst="rect">
              <a:avLst/>
            </a:prstGeom>
          </p:spPr>
          <p:txBody>
            <a:bodyPr vert="horz" wrap="square" lIns="0" tIns="12689" rIns="0" bIns="0" rtlCol="0">
              <a:spAutoFit/>
            </a:bodyPr>
            <a:lstStyle/>
            <a:p>
              <a:pPr marL="12690" marR="106595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6FB9"/>
                </a:buClr>
                <a:buSzTx/>
                <a:buFontTx/>
                <a:buNone/>
                <a:tabLst>
                  <a:tab pos="298211" algn="l"/>
                </a:tabLst>
                <a:defRPr/>
              </a:pPr>
              <a:r>
                <a:rPr kumimoji="0" lang="ru-RU" sz="1799" b="1" i="0" u="none" strike="noStrike" kern="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Технология</a:t>
              </a:r>
            </a:p>
            <a:p>
              <a:pPr marL="298440" marR="106595" lvl="0" indent="-28575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113359">
                    <a:lumMod val="20000"/>
                    <a:lumOff val="80000"/>
                  </a:srgbClr>
                </a:buClr>
                <a:buSzTx/>
                <a:buFont typeface="Courier New" panose="02070309020205020404" pitchFamily="49" charset="0"/>
                <a:buChar char="o"/>
                <a:tabLst>
                  <a:tab pos="298211" algn="l"/>
                </a:tabLst>
                <a:defRPr/>
              </a:pPr>
              <a:r>
                <a:rPr kumimoji="0" lang="ru-RU" sz="1799" b="0" i="0" u="none" strike="noStrike" kern="0" cap="none" spc="-25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Нейросетевая</a:t>
              </a:r>
              <a:r>
                <a:rPr kumimoji="0" lang="ru-RU" sz="1799" b="0" i="0" u="none" strike="noStrike" kern="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 модель на регулярной географической сетке 21х21км в регионе интереса на территории РФ на основе 11 статических и 6 динамических признаков</a:t>
              </a:r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20CE58BD-361E-BF3D-B20B-4812F87D4730}"/>
                </a:ext>
              </a:extLst>
            </p:cNvPr>
            <p:cNvCxnSpPr>
              <a:cxnSpLocks/>
            </p:cNvCxnSpPr>
            <p:nvPr/>
          </p:nvCxnSpPr>
          <p:spPr>
            <a:xfrm>
              <a:off x="403092" y="2883897"/>
              <a:ext cx="4410208" cy="0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289C477A-FFA2-A350-B6EF-D149C4884AB7}"/>
              </a:ext>
            </a:extLst>
          </p:cNvPr>
          <p:cNvGrpSpPr/>
          <p:nvPr/>
        </p:nvGrpSpPr>
        <p:grpSpPr>
          <a:xfrm>
            <a:off x="6731000" y="785111"/>
            <a:ext cx="5286029" cy="341632"/>
            <a:chOff x="6537671" y="1266825"/>
            <a:chExt cx="5286029" cy="341632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A077DD03-4F2F-7E9F-0D96-28E1C7803BCE}"/>
                </a:ext>
              </a:extLst>
            </p:cNvPr>
            <p:cNvSpPr/>
            <p:nvPr/>
          </p:nvSpPr>
          <p:spPr>
            <a:xfrm>
              <a:off x="6537671" y="1266825"/>
              <a:ext cx="5286029" cy="34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00780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DFE2E8"/>
                  </a:solidFill>
                  <a:effectLst/>
                  <a:uLnTx/>
                  <a:uFillTx/>
                  <a:latin typeface="Arial"/>
                </a:rPr>
                <a:t>Работа программного обеспечения</a:t>
              </a:r>
            </a:p>
          </p:txBody>
        </p: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1DFDE0A5-EEE4-4BA2-8FC5-60B66D5BD8C7}"/>
                </a:ext>
              </a:extLst>
            </p:cNvPr>
            <p:cNvCxnSpPr>
              <a:cxnSpLocks/>
            </p:cNvCxnSpPr>
            <p:nvPr/>
          </p:nvCxnSpPr>
          <p:spPr>
            <a:xfrm>
              <a:off x="6619530" y="1572523"/>
              <a:ext cx="4410208" cy="0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45B8E3F-63DB-4997-A411-7BF731DB7E18}"/>
              </a:ext>
            </a:extLst>
          </p:cNvPr>
          <p:cNvSpPr/>
          <p:nvPr/>
        </p:nvSpPr>
        <p:spPr>
          <a:xfrm>
            <a:off x="7937500" y="6981825"/>
            <a:ext cx="3902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4135" marR="0" lvl="0" indent="0" algn="ctr" defTabSz="914400" rtl="0" eaLnBrk="1" fontAlgn="auto" latinLnBrk="0" hangingPunct="1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kern="1200" dirty="0">
                <a:solidFill>
                  <a:prstClr val="black"/>
                </a:solidFill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84% точность прогнозирования</a:t>
            </a:r>
            <a:endParaRPr lang="ru-RU" b="1" kern="1200" dirty="0">
              <a:solidFill>
                <a:prstClr val="black"/>
              </a:solidFill>
              <a:highlight>
                <a:srgbClr val="00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90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F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оловок 3">
            <a:extLst>
              <a:ext uri="{FF2B5EF4-FFF2-40B4-BE49-F238E27FC236}">
                <a16:creationId xmlns:a16="http://schemas.microsoft.com/office/drawing/2014/main" id="{2EBB6259-753C-4E9A-A2D5-84048B782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70" y="123825"/>
            <a:ext cx="10493030" cy="1177209"/>
          </a:xfrm>
        </p:spPr>
        <p:txBody>
          <a:bodyPr/>
          <a:lstStyle/>
          <a:p>
            <a:pPr marL="13997" lvl="0">
              <a:spcBef>
                <a:spcPts val="110"/>
              </a:spcBef>
              <a:defRPr/>
            </a:pPr>
            <a:r>
              <a:rPr lang="ru-RU" sz="3200" spc="-11" dirty="0">
                <a:solidFill>
                  <a:srgbClr val="FFFFFF"/>
                </a:solidFill>
              </a:rPr>
              <a:t>Оперативное прогнозирование ледовой обстановки в Арктике</a:t>
            </a:r>
            <a:endParaRPr lang="ru-RU" sz="2800" spc="-11" dirty="0">
              <a:solidFill>
                <a:srgbClr val="FFFFFF"/>
              </a:solidFill>
              <a:cs typeface="Arial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A6308B1-BBD1-D731-7C0D-5BC5F34459B7}"/>
              </a:ext>
            </a:extLst>
          </p:cNvPr>
          <p:cNvGrpSpPr/>
          <p:nvPr/>
        </p:nvGrpSpPr>
        <p:grpSpPr>
          <a:xfrm>
            <a:off x="393700" y="4774733"/>
            <a:ext cx="5934208" cy="2621732"/>
            <a:chOff x="403092" y="2531534"/>
            <a:chExt cx="5934208" cy="2621732"/>
          </a:xfrm>
        </p:grpSpPr>
        <p:sp>
          <p:nvSpPr>
            <p:cNvPr id="4" name="object 32">
              <a:extLst>
                <a:ext uri="{FF2B5EF4-FFF2-40B4-BE49-F238E27FC236}">
                  <a16:creationId xmlns:a16="http://schemas.microsoft.com/office/drawing/2014/main" id="{F88B0515-11AE-6B42-7EEA-B8F3C0F6F2B2}"/>
                </a:ext>
              </a:extLst>
            </p:cNvPr>
            <p:cNvSpPr txBox="1"/>
            <p:nvPr/>
          </p:nvSpPr>
          <p:spPr>
            <a:xfrm>
              <a:off x="403092" y="2531534"/>
              <a:ext cx="5934208" cy="2621732"/>
            </a:xfrm>
            <a:prstGeom prst="rect">
              <a:avLst/>
            </a:prstGeom>
          </p:spPr>
          <p:txBody>
            <a:bodyPr vert="horz" wrap="square" lIns="0" tIns="12689" rIns="0" bIns="0" rtlCol="0">
              <a:spAutoFit/>
            </a:bodyPr>
            <a:lstStyle/>
            <a:p>
              <a:pPr marL="12690" marR="106595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6FB9"/>
                </a:buClr>
                <a:buSzTx/>
                <a:buFontTx/>
                <a:buNone/>
                <a:tabLst>
                  <a:tab pos="298211" algn="l"/>
                </a:tabLst>
                <a:defRPr/>
              </a:pPr>
              <a:r>
                <a:rPr kumimoji="0" lang="ru-RU" sz="1799" b="1" i="0" u="none" strike="noStrike" kern="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Текущие результаты</a:t>
              </a:r>
            </a:p>
            <a:p>
              <a:pPr marL="298440" marR="106595" lvl="0" indent="-28575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113359">
                    <a:lumMod val="20000"/>
                    <a:lumOff val="80000"/>
                  </a:srgbClr>
                </a:buClr>
                <a:buSzTx/>
                <a:buFont typeface="Courier New" panose="02070309020205020404" pitchFamily="49" charset="0"/>
                <a:buChar char="o"/>
                <a:tabLst>
                  <a:tab pos="298211" algn="l"/>
                </a:tabLst>
                <a:defRPr/>
              </a:pPr>
              <a:r>
                <a:rPr lang="ru-RU" sz="1799" spc="-25" dirty="0">
                  <a:solidFill>
                    <a:srgbClr val="FFFFFF"/>
                  </a:solidFill>
                  <a:latin typeface="Arial"/>
                  <a:cs typeface="Arial"/>
                </a:rPr>
                <a:t>Cервис ежедневных прогнозов на 72 часа вперед по погоде, волнам и ледовой обстановке на регионах Баренцева и Карского морей;</a:t>
              </a:r>
            </a:p>
            <a:p>
              <a:pPr marL="298440" marR="106595" lvl="0" indent="-28575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113359">
                    <a:lumMod val="20000"/>
                    <a:lumOff val="80000"/>
                  </a:srgbClr>
                </a:buClr>
                <a:buSzTx/>
                <a:buFont typeface="Courier New" panose="02070309020205020404" pitchFamily="49" charset="0"/>
                <a:buChar char="o"/>
                <a:tabLst>
                  <a:tab pos="298211" algn="l"/>
                </a:tabLst>
                <a:defRPr/>
              </a:pPr>
              <a:r>
                <a:rPr lang="ru-RU" sz="1799" spc="-25" dirty="0">
                  <a:solidFill>
                    <a:srgbClr val="FFFFFF"/>
                  </a:solidFill>
                  <a:latin typeface="Arial"/>
                  <a:cs typeface="Arial"/>
                </a:rPr>
                <a:t>Модели ИИ для прогнозов по данным ДЗЗ;</a:t>
              </a:r>
            </a:p>
            <a:p>
              <a:pPr marL="298440" marR="106595" lvl="0" indent="-28575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113359">
                    <a:lumMod val="20000"/>
                    <a:lumOff val="80000"/>
                  </a:srgbClr>
                </a:buClr>
                <a:buSzTx/>
                <a:buFont typeface="Courier New" panose="02070309020205020404" pitchFamily="49" charset="0"/>
                <a:buChar char="o"/>
                <a:tabLst>
                  <a:tab pos="298211" algn="l"/>
                </a:tabLst>
                <a:defRPr/>
              </a:pPr>
              <a:r>
                <a:rPr lang="ru-RU" sz="1799" spc="-25" dirty="0">
                  <a:solidFill>
                    <a:srgbClr val="FFFFFF"/>
                  </a:solidFill>
                  <a:latin typeface="Arial"/>
                  <a:cs typeface="Arial"/>
                </a:rPr>
                <a:t>Продукт уже испытывают капитаны судов;</a:t>
              </a:r>
            </a:p>
            <a:p>
              <a:pPr marL="298440" marR="106595" lvl="0" indent="-28575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113359">
                    <a:lumMod val="20000"/>
                    <a:lumOff val="80000"/>
                  </a:srgbClr>
                </a:buClr>
                <a:buSzTx/>
                <a:buFont typeface="Courier New" panose="02070309020205020404" pitchFamily="49" charset="0"/>
                <a:buChar char="o"/>
                <a:tabLst>
                  <a:tab pos="298211" algn="l"/>
                </a:tabLst>
                <a:defRPr/>
              </a:pPr>
              <a:r>
                <a:rPr lang="ru-RU" sz="1799" spc="-25" dirty="0">
                  <a:solidFill>
                    <a:srgbClr val="FFFFFF"/>
                  </a:solidFill>
                  <a:latin typeface="Arial"/>
                  <a:cs typeface="Arial"/>
                </a:rPr>
                <a:t>На горизонте 6 месяцев планируется расширение на всю Арктику (СМП с высоким разрешением);</a:t>
              </a:r>
            </a:p>
          </p:txBody>
        </p:sp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C04B8FB5-5670-BBC7-7A0B-5DB0926B69B7}"/>
                </a:ext>
              </a:extLst>
            </p:cNvPr>
            <p:cNvCxnSpPr>
              <a:cxnSpLocks/>
            </p:cNvCxnSpPr>
            <p:nvPr/>
          </p:nvCxnSpPr>
          <p:spPr>
            <a:xfrm>
              <a:off x="403092" y="2772452"/>
              <a:ext cx="4410208" cy="0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70275C6-23EF-C5B4-CBE4-CF7275505D7A}"/>
              </a:ext>
            </a:extLst>
          </p:cNvPr>
          <p:cNvGrpSpPr/>
          <p:nvPr/>
        </p:nvGrpSpPr>
        <p:grpSpPr>
          <a:xfrm>
            <a:off x="393700" y="1179205"/>
            <a:ext cx="5934208" cy="1507838"/>
            <a:chOff x="393700" y="1331605"/>
            <a:chExt cx="5934208" cy="1507838"/>
          </a:xfrm>
        </p:grpSpPr>
        <p:sp>
          <p:nvSpPr>
            <p:cNvPr id="7" name="object 32">
              <a:extLst>
                <a:ext uri="{FF2B5EF4-FFF2-40B4-BE49-F238E27FC236}">
                  <a16:creationId xmlns:a16="http://schemas.microsoft.com/office/drawing/2014/main" id="{D7CB0602-BF0B-35AC-D82D-C47DA3DA18BA}"/>
                </a:ext>
              </a:extLst>
            </p:cNvPr>
            <p:cNvSpPr txBox="1"/>
            <p:nvPr/>
          </p:nvSpPr>
          <p:spPr>
            <a:xfrm>
              <a:off x="393700" y="1331605"/>
              <a:ext cx="5934208" cy="1507838"/>
            </a:xfrm>
            <a:prstGeom prst="rect">
              <a:avLst/>
            </a:prstGeom>
          </p:spPr>
          <p:txBody>
            <a:bodyPr vert="horz" wrap="square" lIns="0" tIns="12689" rIns="0" bIns="0" rtlCol="0">
              <a:spAutoFit/>
            </a:bodyPr>
            <a:lstStyle/>
            <a:p>
              <a:pPr marL="12690" marR="106595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buClr>
                  <a:srgbClr val="006FB9"/>
                </a:buClr>
                <a:buSzTx/>
                <a:buFontTx/>
                <a:buNone/>
                <a:tabLst>
                  <a:tab pos="298211" algn="l"/>
                </a:tabLst>
                <a:defRPr/>
              </a:pPr>
              <a:r>
                <a:rPr kumimoji="0" lang="ru-RU" sz="1799" b="1" i="0" u="none" strike="noStrike" kern="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Цель</a:t>
              </a:r>
            </a:p>
            <a:p>
              <a:pPr marL="298440" marR="106595" lvl="0" indent="-28575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buClr>
                  <a:srgbClr val="113359">
                    <a:lumMod val="20000"/>
                    <a:lumOff val="80000"/>
                  </a:srgbClr>
                </a:buClr>
                <a:buSzTx/>
                <a:buFont typeface="Courier New" panose="02070309020205020404" pitchFamily="49" charset="0"/>
                <a:buChar char="o"/>
                <a:tabLst>
                  <a:tab pos="298211" algn="l"/>
                </a:tabLst>
                <a:defRPr/>
              </a:pPr>
              <a:r>
                <a:rPr kumimoji="0" lang="ru-RU" sz="1799" b="0" i="0" u="none" strike="noStrike" kern="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Обеспечение круглогодичной безопасной навигации по северному морскому пути</a:t>
              </a:r>
            </a:p>
            <a:p>
              <a:pPr marL="298440" marR="106595" lvl="0" indent="-28575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buClr>
                  <a:srgbClr val="113359">
                    <a:lumMod val="20000"/>
                    <a:lumOff val="80000"/>
                  </a:srgbClr>
                </a:buClr>
                <a:buSzTx/>
                <a:buFont typeface="Courier New" panose="02070309020205020404" pitchFamily="49" charset="0"/>
                <a:buChar char="o"/>
                <a:tabLst>
                  <a:tab pos="298211" algn="l"/>
                </a:tabLst>
                <a:defRPr/>
              </a:pPr>
              <a:r>
                <a:rPr kumimoji="0" lang="ru-RU" sz="1799" b="0" i="0" u="none" strike="noStrike" kern="0" cap="none" spc="-25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Мультиагентная</a:t>
              </a:r>
              <a:r>
                <a:rPr kumimoji="0" lang="ru-RU" sz="1799" b="0" i="0" u="none" strike="noStrike" kern="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 система для оптимизации логистики судов по северному морскому пути</a:t>
              </a:r>
            </a:p>
            <a:p>
              <a:pPr marL="298440" marR="106595" lvl="0" indent="-28575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buClr>
                  <a:srgbClr val="113359">
                    <a:lumMod val="20000"/>
                    <a:lumOff val="80000"/>
                  </a:srgbClr>
                </a:buClr>
                <a:buSzTx/>
                <a:buFont typeface="Courier New" panose="02070309020205020404" pitchFamily="49" charset="0"/>
                <a:buChar char="o"/>
                <a:tabLst>
                  <a:tab pos="298211" algn="l"/>
                </a:tabLst>
                <a:defRPr/>
              </a:pPr>
              <a:r>
                <a:rPr kumimoji="0" lang="ru-RU" sz="1799" b="0" i="0" u="none" strike="noStrike" kern="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Уменьшение экологических рисков</a:t>
              </a:r>
            </a:p>
          </p:txBody>
        </p: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B1852571-32D4-CDD8-FEB9-46D55E0D3CF5}"/>
                </a:ext>
              </a:extLst>
            </p:cNvPr>
            <p:cNvCxnSpPr>
              <a:cxnSpLocks/>
            </p:cNvCxnSpPr>
            <p:nvPr/>
          </p:nvCxnSpPr>
          <p:spPr>
            <a:xfrm>
              <a:off x="393700" y="1572523"/>
              <a:ext cx="4410208" cy="0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7AB0691-2BBC-4CDC-0CA3-5E543411B4D8}"/>
              </a:ext>
            </a:extLst>
          </p:cNvPr>
          <p:cNvGrpSpPr/>
          <p:nvPr/>
        </p:nvGrpSpPr>
        <p:grpSpPr>
          <a:xfrm>
            <a:off x="393700" y="2867025"/>
            <a:ext cx="5934208" cy="1661726"/>
            <a:chOff x="403092" y="2531534"/>
            <a:chExt cx="5934208" cy="1661726"/>
          </a:xfrm>
        </p:grpSpPr>
        <p:sp>
          <p:nvSpPr>
            <p:cNvPr id="10" name="object 32">
              <a:extLst>
                <a:ext uri="{FF2B5EF4-FFF2-40B4-BE49-F238E27FC236}">
                  <a16:creationId xmlns:a16="http://schemas.microsoft.com/office/drawing/2014/main" id="{A745564A-CAE5-7354-CD03-65984BA0E6C4}"/>
                </a:ext>
              </a:extLst>
            </p:cNvPr>
            <p:cNvSpPr txBox="1"/>
            <p:nvPr/>
          </p:nvSpPr>
          <p:spPr>
            <a:xfrm>
              <a:off x="403092" y="2531534"/>
              <a:ext cx="5934208" cy="1661726"/>
            </a:xfrm>
            <a:prstGeom prst="rect">
              <a:avLst/>
            </a:prstGeom>
          </p:spPr>
          <p:txBody>
            <a:bodyPr vert="horz" wrap="square" lIns="0" tIns="12689" rIns="0" bIns="0" rtlCol="0">
              <a:spAutoFit/>
            </a:bodyPr>
            <a:lstStyle/>
            <a:p>
              <a:pPr marL="12690" marR="106595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6FB9"/>
                </a:buClr>
                <a:buSzTx/>
                <a:buFontTx/>
                <a:buNone/>
                <a:tabLst>
                  <a:tab pos="298211" algn="l"/>
                </a:tabLst>
                <a:defRPr/>
              </a:pPr>
              <a:r>
                <a:rPr kumimoji="0" lang="ru-RU" sz="1799" b="1" i="0" u="none" strike="noStrike" kern="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Технология</a:t>
              </a:r>
            </a:p>
            <a:p>
              <a:pPr marL="298440" marR="106595" lvl="0" indent="-28575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113359">
                    <a:lumMod val="20000"/>
                    <a:lumOff val="80000"/>
                  </a:srgbClr>
                </a:buClr>
                <a:buSzTx/>
                <a:buFont typeface="Courier New" panose="02070309020205020404" pitchFamily="49" charset="0"/>
                <a:buChar char="o"/>
                <a:tabLst>
                  <a:tab pos="298211" algn="l"/>
                </a:tabLst>
                <a:defRPr/>
              </a:pPr>
              <a:r>
                <a:rPr kumimoji="0" lang="ru-RU" sz="1799" b="0" i="0" u="none" strike="noStrike" kern="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Объединение численных моделей океана, льдов, погоды и ветрового волнения, и моделей ИИ на основе усвоения информации из различных источников (ДЗЗ, буи и др.). Применение ИИ для ускорения расчетов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829EEE5B-0229-3B5E-98AB-E30B45915BFF}"/>
                </a:ext>
              </a:extLst>
            </p:cNvPr>
            <p:cNvCxnSpPr>
              <a:cxnSpLocks/>
            </p:cNvCxnSpPr>
            <p:nvPr/>
          </p:nvCxnSpPr>
          <p:spPr>
            <a:xfrm>
              <a:off x="403092" y="2772452"/>
              <a:ext cx="4410208" cy="0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F5762559-3685-3F18-92AE-9D7E5679F303}"/>
              </a:ext>
            </a:extLst>
          </p:cNvPr>
          <p:cNvGrpSpPr/>
          <p:nvPr/>
        </p:nvGrpSpPr>
        <p:grpSpPr>
          <a:xfrm>
            <a:off x="6766271" y="1114425"/>
            <a:ext cx="5286029" cy="341632"/>
            <a:chOff x="6537671" y="1266825"/>
            <a:chExt cx="5286029" cy="341632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12F7BDB0-882F-823D-8985-9D9C371DBD7F}"/>
                </a:ext>
              </a:extLst>
            </p:cNvPr>
            <p:cNvSpPr/>
            <p:nvPr/>
          </p:nvSpPr>
          <p:spPr>
            <a:xfrm>
              <a:off x="6537671" y="1266825"/>
              <a:ext cx="5286029" cy="34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00780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DFE2E8"/>
                  </a:solidFill>
                  <a:effectLst/>
                  <a:uLnTx/>
                  <a:uFillTx/>
                  <a:latin typeface="Arial"/>
                </a:rPr>
                <a:t>Работа программного обеспечения</a:t>
              </a:r>
            </a:p>
          </p:txBody>
        </p: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9E0D17A4-BEEB-74D4-FBAF-14DC0C528A76}"/>
                </a:ext>
              </a:extLst>
            </p:cNvPr>
            <p:cNvCxnSpPr>
              <a:cxnSpLocks/>
            </p:cNvCxnSpPr>
            <p:nvPr/>
          </p:nvCxnSpPr>
          <p:spPr>
            <a:xfrm>
              <a:off x="6619530" y="1572523"/>
              <a:ext cx="4410208" cy="0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FDB469E5-7739-7DBA-369B-68BE0AED0207}"/>
              </a:ext>
            </a:extLst>
          </p:cNvPr>
          <p:cNvGrpSpPr/>
          <p:nvPr/>
        </p:nvGrpSpPr>
        <p:grpSpPr>
          <a:xfrm>
            <a:off x="10205036" y="3943350"/>
            <a:ext cx="2722316" cy="1670005"/>
            <a:chOff x="10059319" y="4245683"/>
            <a:chExt cx="2868033" cy="236844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FD91EB3-7E70-B1D7-CBF9-9A8EDC118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9597" t="5696" r="32851" b="5852"/>
            <a:stretch/>
          </p:blipFill>
          <p:spPr>
            <a:xfrm>
              <a:off x="11586684" y="4245683"/>
              <a:ext cx="1340668" cy="2368442"/>
            </a:xfrm>
            <a:prstGeom prst="rect">
              <a:avLst/>
            </a:prstGeom>
          </p:spPr>
        </p:pic>
        <p:pic>
          <p:nvPicPr>
            <p:cNvPr id="6" name="Picture 19">
              <a:extLst>
                <a:ext uri="{FF2B5EF4-FFF2-40B4-BE49-F238E27FC236}">
                  <a16:creationId xmlns:a16="http://schemas.microsoft.com/office/drawing/2014/main" id="{DD59F4BA-4575-F53F-4890-FDC070294A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38" r="-387" b="11658"/>
            <a:stretch/>
          </p:blipFill>
          <p:spPr>
            <a:xfrm>
              <a:off x="10059319" y="4245684"/>
              <a:ext cx="1341153" cy="236844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6CD804D-74A5-91DB-38D7-920BE990159F}"/>
              </a:ext>
            </a:extLst>
          </p:cNvPr>
          <p:cNvSpPr txBox="1"/>
          <p:nvPr/>
        </p:nvSpPr>
        <p:spPr>
          <a:xfrm>
            <a:off x="10385761" y="5536492"/>
            <a:ext cx="2352339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>
              <a:defRPr kern="0"/>
            </a:defPPr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Валидация по данным ДЗЗ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98BD58-A394-E951-22EA-E3C20F04AC8E}"/>
              </a:ext>
            </a:extLst>
          </p:cNvPr>
          <p:cNvSpPr txBox="1"/>
          <p:nvPr/>
        </p:nvSpPr>
        <p:spPr>
          <a:xfrm>
            <a:off x="7268878" y="3473998"/>
            <a:ext cx="1897056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>
              <a:defRPr kern="0"/>
            </a:defPPr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Скорость ветра</a:t>
            </a:r>
          </a:p>
        </p:txBody>
      </p:sp>
      <p:pic>
        <p:nvPicPr>
          <p:cNvPr id="16" name="video (4) (1).mp4" descr="video (4) (1).mp4">
            <a:hlinkClick r:id="" action="ppaction://media"/>
            <a:extLst>
              <a:ext uri="{FF2B5EF4-FFF2-40B4-BE49-F238E27FC236}">
                <a16:creationId xmlns:a16="http://schemas.microsoft.com/office/drawing/2014/main" id="{D53DC330-2068-843A-5705-2B8DE0351C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56248" y="3933825"/>
            <a:ext cx="2722316" cy="27554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9E2FEC8-3E6B-5A36-9677-20160B8C766A}"/>
              </a:ext>
            </a:extLst>
          </p:cNvPr>
          <p:cNvSpPr txBox="1"/>
          <p:nvPr/>
        </p:nvSpPr>
        <p:spPr>
          <a:xfrm>
            <a:off x="7196112" y="6637285"/>
            <a:ext cx="2042589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>
              <a:defRPr kern="0"/>
            </a:defPPr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Параметры льда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27C5CA-B12F-038A-572A-F6ECA265E545}"/>
              </a:ext>
            </a:extLst>
          </p:cNvPr>
          <p:cNvSpPr txBox="1"/>
          <p:nvPr/>
        </p:nvSpPr>
        <p:spPr>
          <a:xfrm>
            <a:off x="10618065" y="3473998"/>
            <a:ext cx="1648247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>
              <a:defRPr kern="0"/>
            </a:defPPr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Температура</a:t>
            </a:r>
          </a:p>
        </p:txBody>
      </p:sp>
      <p:pic>
        <p:nvPicPr>
          <p:cNvPr id="19" name="video (18).mp4" descr="video (18).mp4">
            <a:hlinkClick r:id="" action="ppaction://media"/>
            <a:extLst>
              <a:ext uri="{FF2B5EF4-FFF2-40B4-BE49-F238E27FC236}">
                <a16:creationId xmlns:a16="http://schemas.microsoft.com/office/drawing/2014/main" id="{EE146B62-C688-5F46-F7EC-96D38E22DBB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56249" y="1615555"/>
            <a:ext cx="2722315" cy="1901337"/>
          </a:xfrm>
          <a:prstGeom prst="rect">
            <a:avLst/>
          </a:prstGeom>
        </p:spPr>
      </p:pic>
      <p:pic>
        <p:nvPicPr>
          <p:cNvPr id="20" name="video (17).mp4" descr="video (17).mp4">
            <a:hlinkClick r:id="" action="ppaction://media"/>
            <a:extLst>
              <a:ext uri="{FF2B5EF4-FFF2-40B4-BE49-F238E27FC236}">
                <a16:creationId xmlns:a16="http://schemas.microsoft.com/office/drawing/2014/main" id="{12BB05D6-BAD9-49A5-6163-90CFCF15054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059319" y="1615555"/>
            <a:ext cx="2765739" cy="190133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515FE4C-2574-4DFD-A3C5-71F11D690CA5}"/>
              </a:ext>
            </a:extLst>
          </p:cNvPr>
          <p:cNvSpPr txBox="1"/>
          <p:nvPr/>
        </p:nvSpPr>
        <p:spPr>
          <a:xfrm>
            <a:off x="9842500" y="6615748"/>
            <a:ext cx="3443929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>
              <a:defRPr kern="0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kern="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defRPr>
            </a:lvl1pPr>
          </a:lstStyle>
          <a:p>
            <a:r>
              <a:rPr lang="ru-RU" dirty="0" err="1"/>
              <a:t>Оправдываемость</a:t>
            </a:r>
            <a:r>
              <a:rPr lang="ru-RU" dirty="0"/>
              <a:t> прогнозов льда на 72 ч</a:t>
            </a:r>
          </a:p>
        </p:txBody>
      </p:sp>
      <p:graphicFrame>
        <p:nvGraphicFramePr>
          <p:cNvPr id="28" name="Таблица 11">
            <a:extLst>
              <a:ext uri="{FF2B5EF4-FFF2-40B4-BE49-F238E27FC236}">
                <a16:creationId xmlns:a16="http://schemas.microsoft.com/office/drawing/2014/main" id="{828851CA-F6F5-4514-9FE1-224C248F32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829189"/>
              </p:ext>
            </p:extLst>
          </p:nvPr>
        </p:nvGraphicFramePr>
        <p:xfrm>
          <a:off x="10040542" y="6025384"/>
          <a:ext cx="3002359" cy="651641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4F81BD">
                        <a:tint val="50000"/>
                        <a:satMod val="300000"/>
                      </a:srgbClr>
                    </a:gs>
                    <a:gs pos="35000">
                      <a:srgbClr val="4F81BD">
                        <a:tint val="37000"/>
                        <a:satMod val="300000"/>
                      </a:srgbClr>
                    </a:gs>
                    <a:gs pos="100000">
                      <a:srgbClr val="4F81B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285399">
                  <a:extLst>
                    <a:ext uri="{9D8B030D-6E8A-4147-A177-3AD203B41FA5}">
                      <a16:colId xmlns:a16="http://schemas.microsoft.com/office/drawing/2014/main" val="3222966721"/>
                    </a:ext>
                  </a:extLst>
                </a:gridCol>
                <a:gridCol w="820169">
                  <a:extLst>
                    <a:ext uri="{9D8B030D-6E8A-4147-A177-3AD203B41FA5}">
                      <a16:colId xmlns:a16="http://schemas.microsoft.com/office/drawing/2014/main" val="2994761077"/>
                    </a:ext>
                  </a:extLst>
                </a:gridCol>
                <a:gridCol w="896791">
                  <a:extLst>
                    <a:ext uri="{9D8B030D-6E8A-4147-A177-3AD203B41FA5}">
                      <a16:colId xmlns:a16="http://schemas.microsoft.com/office/drawing/2014/main" val="2121863481"/>
                    </a:ext>
                  </a:extLst>
                </a:gridCol>
              </a:tblGrid>
              <a:tr h="304799">
                <a:tc>
                  <a:txBody>
                    <a:bodyPr/>
                    <a:lstStyle>
                      <a:lvl1pPr marL="0" algn="l" defTabSz="1007802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03900" algn="l" defTabSz="1007802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07802" algn="l" defTabSz="1007802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511702" algn="l" defTabSz="1007802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015603" algn="l" defTabSz="1007802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519503" algn="l" defTabSz="1007802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023404" algn="l" defTabSz="1007802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527305" algn="l" defTabSz="1007802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031205" algn="l" defTabSz="1007802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400" dirty="0"/>
                        <a:t>Сплоченность</a:t>
                      </a:r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1007802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03900" algn="l" defTabSz="1007802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07802" algn="l" defTabSz="1007802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511702" algn="l" defTabSz="1007802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015603" algn="l" defTabSz="1007802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519503" algn="l" defTabSz="1007802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023404" algn="l" defTabSz="1007802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527305" algn="l" defTabSz="1007802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031205" algn="l" defTabSz="1007802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400" dirty="0"/>
                        <a:t>Дрейф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1007802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503900" algn="l" defTabSz="1007802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007802" algn="l" defTabSz="1007802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511702" algn="l" defTabSz="1007802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015603" algn="l" defTabSz="1007802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519503" algn="l" defTabSz="1007802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3023404" algn="l" defTabSz="1007802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527305" algn="l" defTabSz="1007802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4031205" algn="l" defTabSz="1007802" rtl="0" eaLnBrk="1" latinLnBrk="0" hangingPunct="1">
                        <a:defRPr sz="1984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400" dirty="0"/>
                        <a:t>Толщина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256123"/>
                  </a:ext>
                </a:extLst>
              </a:tr>
              <a:tr h="346841">
                <a:tc>
                  <a:txBody>
                    <a:bodyPr/>
                    <a:lstStyle>
                      <a:lvl1pPr marL="0" algn="l" defTabSz="1007802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03900" algn="l" defTabSz="1007802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07802" algn="l" defTabSz="1007802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511702" algn="l" defTabSz="1007802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015603" algn="l" defTabSz="1007802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519503" algn="l" defTabSz="1007802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023404" algn="l" defTabSz="1007802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527305" algn="l" defTabSz="1007802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031205" algn="l" defTabSz="1007802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/>
                        <a:t>85%</a:t>
                      </a:r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7802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03900" algn="l" defTabSz="1007802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07802" algn="l" defTabSz="1007802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511702" algn="l" defTabSz="1007802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015603" algn="l" defTabSz="1007802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519503" algn="l" defTabSz="1007802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023404" algn="l" defTabSz="1007802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527305" algn="l" defTabSz="1007802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031205" algn="l" defTabSz="1007802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/>
                        <a:t>70%</a:t>
                      </a:r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07802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503900" algn="l" defTabSz="1007802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007802" algn="l" defTabSz="1007802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511702" algn="l" defTabSz="1007802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015603" algn="l" defTabSz="1007802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519503" algn="l" defTabSz="1007802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3023404" algn="l" defTabSz="1007802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527305" algn="l" defTabSz="1007802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4031205" algn="l" defTabSz="1007802" rtl="0" eaLnBrk="1" latinLnBrk="0" hangingPunct="1">
                        <a:defRPr sz="1984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600" dirty="0"/>
                        <a:t>65%</a:t>
                      </a:r>
                    </a:p>
                  </a:txBody>
                  <a:tcPr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600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155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7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7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>
                <p:cTn id="27" repeatCount="indefinite" fill="remove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F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01" y="4772025"/>
            <a:ext cx="11423699" cy="2710828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A17797B-54A8-1C4A-8AE7-8A82C93F9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70" y="257872"/>
            <a:ext cx="11559830" cy="75247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000" dirty="0">
                <a:solidFill>
                  <a:schemeClr val="bg1"/>
                </a:solidFill>
              </a:rPr>
              <a:t>Деятельность Центра до 2030 года</a:t>
            </a: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992E8500-B7D5-480E-BAF4-EB536D4B6BA0}"/>
              </a:ext>
            </a:extLst>
          </p:cNvPr>
          <p:cNvSpPr txBox="1">
            <a:spLocks/>
          </p:cNvSpPr>
          <p:nvPr/>
        </p:nvSpPr>
        <p:spPr>
          <a:xfrm>
            <a:off x="850898" y="4164008"/>
            <a:ext cx="3886200" cy="167481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ct val="108000"/>
              </a:lnSpc>
              <a:spcBef>
                <a:spcPct val="0"/>
              </a:spcBef>
            </a:pPr>
            <a:endParaRPr lang="ru-RU" sz="1600" b="1" dirty="0">
              <a:solidFill>
                <a:schemeClr val="bg1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28" name="Овал 15">
            <a:extLst>
              <a:ext uri="{FF2B5EF4-FFF2-40B4-BE49-F238E27FC236}">
                <a16:creationId xmlns:a16="http://schemas.microsoft.com/office/drawing/2014/main" id="{FDE13EE7-E18C-4F51-AA6A-D2FD042B6863}"/>
              </a:ext>
            </a:extLst>
          </p:cNvPr>
          <p:cNvSpPr>
            <a:spLocks noChangeAspect="1"/>
          </p:cNvSpPr>
          <p:nvPr/>
        </p:nvSpPr>
        <p:spPr>
          <a:xfrm>
            <a:off x="317500" y="1493783"/>
            <a:ext cx="360000" cy="310863"/>
          </a:xfrm>
          <a:prstGeom prst="ellipse">
            <a:avLst/>
          </a:prstGeom>
          <a:solidFill>
            <a:srgbClr val="814997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  <a:t>1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3699" y="1407557"/>
            <a:ext cx="428820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schemeClr val="bg1"/>
                </a:solidFill>
                <a:latin typeface="+mn-lt"/>
              </a:rPr>
              <a:t>Прототип Программной платформы мультимасштабного мониторинга и управления рисками для решения задач устойчивого развития регионов и промышленных предприятий РФ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34221" y="2483345"/>
            <a:ext cx="4055280" cy="1145680"/>
          </a:xfrm>
          <a:prstGeom prst="rect">
            <a:avLst/>
          </a:prstGeom>
        </p:spPr>
        <p:txBody>
          <a:bodyPr wrap="square" lIns="0" tIns="144000" bIns="0" rtlCol="0">
            <a:spAutoFit/>
          </a:bodyPr>
          <a:lstStyle/>
          <a:p>
            <a:pPr algn="l"/>
            <a:r>
              <a:rPr lang="ru-RU" sz="1300" dirty="0">
                <a:solidFill>
                  <a:schemeClr val="bg1"/>
                </a:solidFill>
                <a:latin typeface="+mn-lt"/>
              </a:rPr>
              <a:t>Запуск в промышленную эксплуатацию отдельных сервисов Программной платформы: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bg1"/>
                </a:solidFill>
                <a:latin typeface="+mn-lt"/>
              </a:rPr>
              <a:t>Прогнозирование ЧС и последствий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bg1"/>
                </a:solidFill>
                <a:latin typeface="+mn-lt"/>
              </a:rPr>
              <a:t>Прогнозирование Ледовой обстановки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bg1"/>
                </a:solidFill>
                <a:latin typeface="+mn-lt"/>
              </a:rPr>
              <a:t>Самообучающаяся модель пласта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841500" y="1038225"/>
            <a:ext cx="1089401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1007802" rtl="0"/>
            <a:r>
              <a:rPr lang="ru-RU" sz="1700" b="1" kern="1200" dirty="0">
                <a:solidFill>
                  <a:schemeClr val="accent1"/>
                </a:solidFill>
                <a:latin typeface="Arial"/>
              </a:rPr>
              <a:t>2024 год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F19BF582-6840-461A-87D9-BA26068E6C2A}"/>
              </a:ext>
            </a:extLst>
          </p:cNvPr>
          <p:cNvSpPr>
            <a:spLocks noChangeAspect="1"/>
          </p:cNvSpPr>
          <p:nvPr/>
        </p:nvSpPr>
        <p:spPr>
          <a:xfrm>
            <a:off x="317500" y="2660907"/>
            <a:ext cx="360000" cy="310863"/>
          </a:xfrm>
          <a:prstGeom prst="ellipse">
            <a:avLst/>
          </a:prstGeom>
          <a:solidFill>
            <a:srgbClr val="814997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  <a:t>2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Прямоугольник 29">
            <a:extLst>
              <a:ext uri="{FF2B5EF4-FFF2-40B4-BE49-F238E27FC236}">
                <a16:creationId xmlns:a16="http://schemas.microsoft.com/office/drawing/2014/main" id="{78C35631-D9D0-4EF7-A6E1-C0CA5AE291E4}"/>
              </a:ext>
            </a:extLst>
          </p:cNvPr>
          <p:cNvSpPr/>
          <p:nvPr/>
        </p:nvSpPr>
        <p:spPr>
          <a:xfrm>
            <a:off x="6731000" y="1010349"/>
            <a:ext cx="183479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1007802" rtl="0"/>
            <a:r>
              <a:rPr lang="ru-RU" sz="1700" b="1" kern="1200" dirty="0">
                <a:solidFill>
                  <a:schemeClr val="accent1"/>
                </a:solidFill>
                <a:latin typeface="Arial"/>
              </a:rPr>
              <a:t>2025-2027 годы</a:t>
            </a:r>
          </a:p>
        </p:txBody>
      </p:sp>
      <p:sp>
        <p:nvSpPr>
          <p:cNvPr id="21" name="Прямоугольник 29">
            <a:extLst>
              <a:ext uri="{FF2B5EF4-FFF2-40B4-BE49-F238E27FC236}">
                <a16:creationId xmlns:a16="http://schemas.microsoft.com/office/drawing/2014/main" id="{BE679388-07D6-4AD0-885E-0164A4970E8A}"/>
              </a:ext>
            </a:extLst>
          </p:cNvPr>
          <p:cNvSpPr/>
          <p:nvPr/>
        </p:nvSpPr>
        <p:spPr>
          <a:xfrm>
            <a:off x="10522302" y="1010348"/>
            <a:ext cx="183479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1007802" rtl="0"/>
            <a:r>
              <a:rPr lang="ru-RU" sz="1700" b="1" kern="1200" dirty="0">
                <a:solidFill>
                  <a:schemeClr val="accent1"/>
                </a:solidFill>
                <a:latin typeface="Arial"/>
              </a:rPr>
              <a:t>2028-2030 годы</a:t>
            </a:r>
          </a:p>
        </p:txBody>
      </p:sp>
      <p:sp>
        <p:nvSpPr>
          <p:cNvPr id="143" name="Овал 15">
            <a:extLst>
              <a:ext uri="{FF2B5EF4-FFF2-40B4-BE49-F238E27FC236}">
                <a16:creationId xmlns:a16="http://schemas.microsoft.com/office/drawing/2014/main" id="{8E1E11B4-DB2A-45C8-A5C1-9A379C3E00DF}"/>
              </a:ext>
            </a:extLst>
          </p:cNvPr>
          <p:cNvSpPr>
            <a:spLocks noChangeAspect="1"/>
          </p:cNvSpPr>
          <p:nvPr/>
        </p:nvSpPr>
        <p:spPr>
          <a:xfrm>
            <a:off x="5118100" y="1489362"/>
            <a:ext cx="360000" cy="310863"/>
          </a:xfrm>
          <a:prstGeom prst="ellipse">
            <a:avLst/>
          </a:prstGeom>
          <a:solidFill>
            <a:srgbClr val="814997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  <a:t>1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4" name="Овал 15">
            <a:extLst>
              <a:ext uri="{FF2B5EF4-FFF2-40B4-BE49-F238E27FC236}">
                <a16:creationId xmlns:a16="http://schemas.microsoft.com/office/drawing/2014/main" id="{60E105F1-D875-41B8-8F67-50F4D63E034E}"/>
              </a:ext>
            </a:extLst>
          </p:cNvPr>
          <p:cNvSpPr>
            <a:spLocks noChangeAspect="1"/>
          </p:cNvSpPr>
          <p:nvPr/>
        </p:nvSpPr>
        <p:spPr>
          <a:xfrm>
            <a:off x="5118100" y="3982352"/>
            <a:ext cx="360000" cy="310863"/>
          </a:xfrm>
          <a:prstGeom prst="ellipse">
            <a:avLst/>
          </a:prstGeom>
          <a:solidFill>
            <a:srgbClr val="814997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  <a:t>3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5" name="Прямоугольник 10">
            <a:extLst>
              <a:ext uri="{FF2B5EF4-FFF2-40B4-BE49-F238E27FC236}">
                <a16:creationId xmlns:a16="http://schemas.microsoft.com/office/drawing/2014/main" id="{7CE43A41-9F8F-4E4A-AAA1-9F3BD9C98103}"/>
              </a:ext>
            </a:extLst>
          </p:cNvPr>
          <p:cNvSpPr/>
          <p:nvPr/>
        </p:nvSpPr>
        <p:spPr>
          <a:xfrm>
            <a:off x="5499100" y="1392168"/>
            <a:ext cx="761999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schemeClr val="bg1"/>
                </a:solidFill>
                <a:latin typeface="+mn-lt"/>
              </a:rPr>
              <a:t>Фундаментальные разработки в области ИИ для расширения функциональных характеристик Платформенного решения в следующих областях: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300" dirty="0">
                <a:solidFill>
                  <a:schemeClr val="bg1"/>
                </a:solidFill>
                <a:latin typeface="+mn-lt"/>
              </a:rPr>
              <a:t>Обеспечение безопасности населения и «умный город»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300" dirty="0">
                <a:solidFill>
                  <a:schemeClr val="bg1"/>
                </a:solidFill>
                <a:latin typeface="+mn-lt"/>
              </a:rPr>
              <a:t>Повышение эффективности управления кадровыми процессами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300" dirty="0">
                <a:solidFill>
                  <a:schemeClr val="bg1"/>
                </a:solidFill>
                <a:latin typeface="+mn-lt"/>
              </a:rPr>
              <a:t>Медицинская диагностика на основе мультимодальных данных</a:t>
            </a:r>
            <a:endParaRPr lang="ru-RU" sz="13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300" dirty="0">
                <a:solidFill>
                  <a:schemeClr val="bg1"/>
                </a:solidFill>
                <a:latin typeface="+mn-lt"/>
              </a:rPr>
              <a:t>Оптимизация логистических процессов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300" dirty="0">
                <a:solidFill>
                  <a:schemeClr val="bg1"/>
                </a:solidFill>
                <a:latin typeface="+mn-lt"/>
              </a:rPr>
              <a:t>Повышение эффективности механизмов управления и функционирования государственных процессов</a:t>
            </a:r>
          </a:p>
        </p:txBody>
      </p:sp>
      <p:sp>
        <p:nvSpPr>
          <p:cNvPr id="146" name="Прямоугольник 10">
            <a:extLst>
              <a:ext uri="{FF2B5EF4-FFF2-40B4-BE49-F238E27FC236}">
                <a16:creationId xmlns:a16="http://schemas.microsoft.com/office/drawing/2014/main" id="{0E9C809B-E017-4ACD-876E-03EC4A7AD27A}"/>
              </a:ext>
            </a:extLst>
          </p:cNvPr>
          <p:cNvSpPr/>
          <p:nvPr/>
        </p:nvSpPr>
        <p:spPr>
          <a:xfrm>
            <a:off x="5499101" y="3933825"/>
            <a:ext cx="38862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</a:rPr>
              <a:t>Выбор пилотных регионов и проведение опытно-промышленной эксплуатации Программной платформы</a:t>
            </a:r>
          </a:p>
        </p:txBody>
      </p:sp>
      <p:sp>
        <p:nvSpPr>
          <p:cNvPr id="147" name="Овал 15">
            <a:extLst>
              <a:ext uri="{FF2B5EF4-FFF2-40B4-BE49-F238E27FC236}">
                <a16:creationId xmlns:a16="http://schemas.microsoft.com/office/drawing/2014/main" id="{EE3DE235-7618-45FD-92FA-25C36D88152D}"/>
              </a:ext>
            </a:extLst>
          </p:cNvPr>
          <p:cNvSpPr>
            <a:spLocks noChangeAspect="1"/>
          </p:cNvSpPr>
          <p:nvPr/>
        </p:nvSpPr>
        <p:spPr>
          <a:xfrm>
            <a:off x="5118100" y="4813855"/>
            <a:ext cx="360000" cy="310863"/>
          </a:xfrm>
          <a:prstGeom prst="ellipse">
            <a:avLst/>
          </a:prstGeom>
          <a:solidFill>
            <a:srgbClr val="814997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sp>
        <p:nvSpPr>
          <p:cNvPr id="148" name="Прямоугольник 10">
            <a:extLst>
              <a:ext uri="{FF2B5EF4-FFF2-40B4-BE49-F238E27FC236}">
                <a16:creationId xmlns:a16="http://schemas.microsoft.com/office/drawing/2014/main" id="{D970DE27-7F18-48C8-A17A-E889FC8698DD}"/>
              </a:ext>
            </a:extLst>
          </p:cNvPr>
          <p:cNvSpPr/>
          <p:nvPr/>
        </p:nvSpPr>
        <p:spPr>
          <a:xfrm>
            <a:off x="5499101" y="4772025"/>
            <a:ext cx="358139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</a:rPr>
              <a:t>Интеграция региональных источников данных для новых сервисов</a:t>
            </a:r>
          </a:p>
        </p:txBody>
      </p:sp>
      <p:sp>
        <p:nvSpPr>
          <p:cNvPr id="149" name="Овал 15">
            <a:extLst>
              <a:ext uri="{FF2B5EF4-FFF2-40B4-BE49-F238E27FC236}">
                <a16:creationId xmlns:a16="http://schemas.microsoft.com/office/drawing/2014/main" id="{DD8C0A29-643A-4CFD-8950-D7F8A27EFA53}"/>
              </a:ext>
            </a:extLst>
          </p:cNvPr>
          <p:cNvSpPr>
            <a:spLocks noChangeAspect="1"/>
          </p:cNvSpPr>
          <p:nvPr/>
        </p:nvSpPr>
        <p:spPr>
          <a:xfrm>
            <a:off x="5118100" y="5499655"/>
            <a:ext cx="360000" cy="310863"/>
          </a:xfrm>
          <a:prstGeom prst="ellipse">
            <a:avLst/>
          </a:prstGeom>
          <a:solidFill>
            <a:srgbClr val="814997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</a:t>
            </a:r>
          </a:p>
        </p:txBody>
      </p:sp>
      <p:sp>
        <p:nvSpPr>
          <p:cNvPr id="150" name="Прямоугольник 10">
            <a:extLst>
              <a:ext uri="{FF2B5EF4-FFF2-40B4-BE49-F238E27FC236}">
                <a16:creationId xmlns:a16="http://schemas.microsoft.com/office/drawing/2014/main" id="{F8A37810-A92F-41FC-B70F-515308791701}"/>
              </a:ext>
            </a:extLst>
          </p:cNvPr>
          <p:cNvSpPr/>
          <p:nvPr/>
        </p:nvSpPr>
        <p:spPr>
          <a:xfrm>
            <a:off x="5499101" y="5451128"/>
            <a:ext cx="38862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</a:rPr>
              <a:t>Выполнение работ по устранению замечаний по итогам пилотирования на выбранных регионах</a:t>
            </a:r>
          </a:p>
        </p:txBody>
      </p:sp>
      <p:sp>
        <p:nvSpPr>
          <p:cNvPr id="153" name="Овал 15">
            <a:extLst>
              <a:ext uri="{FF2B5EF4-FFF2-40B4-BE49-F238E27FC236}">
                <a16:creationId xmlns:a16="http://schemas.microsoft.com/office/drawing/2014/main" id="{74AA29E6-1453-4C98-9DE8-7109A7399580}"/>
              </a:ext>
            </a:extLst>
          </p:cNvPr>
          <p:cNvSpPr>
            <a:spLocks noChangeAspect="1"/>
          </p:cNvSpPr>
          <p:nvPr/>
        </p:nvSpPr>
        <p:spPr>
          <a:xfrm>
            <a:off x="5118100" y="3171825"/>
            <a:ext cx="360000" cy="310863"/>
          </a:xfrm>
          <a:prstGeom prst="ellipse">
            <a:avLst/>
          </a:prstGeom>
          <a:solidFill>
            <a:srgbClr val="814997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  <a:t>2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4" name="Прямоугольник 10">
            <a:extLst>
              <a:ext uri="{FF2B5EF4-FFF2-40B4-BE49-F238E27FC236}">
                <a16:creationId xmlns:a16="http://schemas.microsoft.com/office/drawing/2014/main" id="{05862755-2601-4522-9C7C-44C1A3C883FB}"/>
              </a:ext>
            </a:extLst>
          </p:cNvPr>
          <p:cNvSpPr/>
          <p:nvPr/>
        </p:nvSpPr>
        <p:spPr>
          <a:xfrm>
            <a:off x="5499100" y="3126909"/>
            <a:ext cx="761999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schemeClr val="bg1"/>
                </a:solidFill>
                <a:latin typeface="+mn-lt"/>
              </a:rPr>
              <a:t>Открытый</a:t>
            </a:r>
            <a:r>
              <a:rPr lang="ru-RU" sz="1300" dirty="0">
                <a:solidFill>
                  <a:schemeClr val="bg1"/>
                </a:solidFill>
              </a:rPr>
              <a:t> доступ к программным библиотекам </a:t>
            </a:r>
            <a:r>
              <a:rPr lang="en-US" sz="1300" dirty="0" err="1">
                <a:solidFill>
                  <a:schemeClr val="bg1"/>
                </a:solidFill>
              </a:rPr>
              <a:t>DataFusion</a:t>
            </a:r>
            <a:r>
              <a:rPr lang="en-US" sz="1300" dirty="0">
                <a:solidFill>
                  <a:schemeClr val="bg1"/>
                </a:solidFill>
              </a:rPr>
              <a:t>, </a:t>
            </a:r>
            <a:r>
              <a:rPr lang="en-US" sz="1300" dirty="0" err="1">
                <a:solidFill>
                  <a:schemeClr val="bg1"/>
                </a:solidFill>
              </a:rPr>
              <a:t>SciML</a:t>
            </a:r>
            <a:r>
              <a:rPr lang="en-US" sz="1300" dirty="0">
                <a:solidFill>
                  <a:schemeClr val="bg1"/>
                </a:solidFill>
              </a:rPr>
              <a:t> </a:t>
            </a:r>
            <a:r>
              <a:rPr lang="ru-RU" sz="1300" dirty="0">
                <a:solidFill>
                  <a:schemeClr val="bg1"/>
                </a:solidFill>
              </a:rPr>
              <a:t>и </a:t>
            </a:r>
            <a:r>
              <a:rPr lang="en-US" sz="1300" dirty="0" err="1">
                <a:solidFill>
                  <a:schemeClr val="bg1"/>
                </a:solidFill>
              </a:rPr>
              <a:t>GreenAI</a:t>
            </a:r>
            <a:r>
              <a:rPr lang="en-US" sz="1300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1300" dirty="0">
                <a:solidFill>
                  <a:schemeClr val="bg1"/>
                </a:solidFill>
                <a:latin typeface="+mn-lt"/>
              </a:rPr>
              <a:t>для компаний-разработчиков для ускорения создания решений с использованием технологий ИИ для различных отраслей экономики и промышленности РФ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47E1FD-1EB3-406C-83DD-CDF1C147A4A6}"/>
              </a:ext>
            </a:extLst>
          </p:cNvPr>
          <p:cNvCxnSpPr>
            <a:cxnSpLocks/>
          </p:cNvCxnSpPr>
          <p:nvPr/>
        </p:nvCxnSpPr>
        <p:spPr>
          <a:xfrm>
            <a:off x="9232900" y="4010025"/>
            <a:ext cx="0" cy="2286000"/>
          </a:xfrm>
          <a:prstGeom prst="line">
            <a:avLst/>
          </a:prstGeom>
          <a:ln w="1905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Овал 15">
            <a:extLst>
              <a:ext uri="{FF2B5EF4-FFF2-40B4-BE49-F238E27FC236}">
                <a16:creationId xmlns:a16="http://schemas.microsoft.com/office/drawing/2014/main" id="{1EBCCDA2-71C7-4F18-8A61-2E8FA2E2CFC6}"/>
              </a:ext>
            </a:extLst>
          </p:cNvPr>
          <p:cNvSpPr>
            <a:spLocks noChangeAspect="1"/>
          </p:cNvSpPr>
          <p:nvPr/>
        </p:nvSpPr>
        <p:spPr>
          <a:xfrm>
            <a:off x="9461499" y="3982352"/>
            <a:ext cx="360000" cy="310863"/>
          </a:xfrm>
          <a:prstGeom prst="ellipse">
            <a:avLst/>
          </a:prstGeom>
          <a:solidFill>
            <a:srgbClr val="814997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</a:t>
            </a:r>
          </a:p>
        </p:txBody>
      </p:sp>
      <p:sp>
        <p:nvSpPr>
          <p:cNvPr id="156" name="Прямоугольник 10">
            <a:extLst>
              <a:ext uri="{FF2B5EF4-FFF2-40B4-BE49-F238E27FC236}">
                <a16:creationId xmlns:a16="http://schemas.microsoft.com/office/drawing/2014/main" id="{5A3A1999-69F0-476B-9ABF-FE11260D5221}"/>
              </a:ext>
            </a:extLst>
          </p:cNvPr>
          <p:cNvSpPr/>
          <p:nvPr/>
        </p:nvSpPr>
        <p:spPr>
          <a:xfrm>
            <a:off x="9842500" y="4765328"/>
            <a:ext cx="31242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</a:rPr>
              <a:t>Старт промышленной эксплуатации Программной платформы в пилотных регионах</a:t>
            </a:r>
          </a:p>
        </p:txBody>
      </p:sp>
      <p:sp>
        <p:nvSpPr>
          <p:cNvPr id="157" name="Овал 15">
            <a:extLst>
              <a:ext uri="{FF2B5EF4-FFF2-40B4-BE49-F238E27FC236}">
                <a16:creationId xmlns:a16="http://schemas.microsoft.com/office/drawing/2014/main" id="{804D13E6-FB75-48D8-8E04-A6286A516A73}"/>
              </a:ext>
            </a:extLst>
          </p:cNvPr>
          <p:cNvSpPr>
            <a:spLocks noChangeAspect="1"/>
          </p:cNvSpPr>
          <p:nvPr/>
        </p:nvSpPr>
        <p:spPr>
          <a:xfrm>
            <a:off x="9461499" y="4807158"/>
            <a:ext cx="360000" cy="310863"/>
          </a:xfrm>
          <a:prstGeom prst="ellipse">
            <a:avLst/>
          </a:prstGeom>
          <a:solidFill>
            <a:srgbClr val="814997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</a:t>
            </a:r>
          </a:p>
        </p:txBody>
      </p:sp>
      <p:sp>
        <p:nvSpPr>
          <p:cNvPr id="158" name="Прямоугольник 10">
            <a:extLst>
              <a:ext uri="{FF2B5EF4-FFF2-40B4-BE49-F238E27FC236}">
                <a16:creationId xmlns:a16="http://schemas.microsoft.com/office/drawing/2014/main" id="{8009D139-41AD-42D8-B057-E9123D5250DD}"/>
              </a:ext>
            </a:extLst>
          </p:cNvPr>
          <p:cNvSpPr/>
          <p:nvPr/>
        </p:nvSpPr>
        <p:spPr>
          <a:xfrm>
            <a:off x="9842500" y="5574982"/>
            <a:ext cx="32766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</a:rPr>
              <a:t>Масштабирование платформы на другие регионы РФ</a:t>
            </a:r>
          </a:p>
        </p:txBody>
      </p:sp>
      <p:sp>
        <p:nvSpPr>
          <p:cNvPr id="159" name="Овал 15">
            <a:extLst>
              <a:ext uri="{FF2B5EF4-FFF2-40B4-BE49-F238E27FC236}">
                <a16:creationId xmlns:a16="http://schemas.microsoft.com/office/drawing/2014/main" id="{4F49AC82-3311-4FF7-8792-11B062C369AE}"/>
              </a:ext>
            </a:extLst>
          </p:cNvPr>
          <p:cNvSpPr>
            <a:spLocks noChangeAspect="1"/>
          </p:cNvSpPr>
          <p:nvPr/>
        </p:nvSpPr>
        <p:spPr>
          <a:xfrm>
            <a:off x="9461499" y="5616812"/>
            <a:ext cx="360000" cy="310863"/>
          </a:xfrm>
          <a:prstGeom prst="ellipse">
            <a:avLst/>
          </a:prstGeom>
          <a:solidFill>
            <a:srgbClr val="814997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</a:t>
            </a:r>
          </a:p>
        </p:txBody>
      </p:sp>
      <p:sp>
        <p:nvSpPr>
          <p:cNvPr id="167" name="Прямоугольник 10">
            <a:extLst>
              <a:ext uri="{FF2B5EF4-FFF2-40B4-BE49-F238E27FC236}">
                <a16:creationId xmlns:a16="http://schemas.microsoft.com/office/drawing/2014/main" id="{7915AA2F-2F6F-4A49-9B29-E6BFE3F9C666}"/>
              </a:ext>
            </a:extLst>
          </p:cNvPr>
          <p:cNvSpPr/>
          <p:nvPr/>
        </p:nvSpPr>
        <p:spPr>
          <a:xfrm>
            <a:off x="9842499" y="3933825"/>
            <a:ext cx="327659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</a:rPr>
              <a:t>Интеграция Программной платформы с аналитическими системами ФОИВ / РОИВ</a:t>
            </a:r>
          </a:p>
        </p:txBody>
      </p:sp>
      <p:sp>
        <p:nvSpPr>
          <p:cNvPr id="31" name="Прямоугольник 10">
            <a:extLst>
              <a:ext uri="{FF2B5EF4-FFF2-40B4-BE49-F238E27FC236}">
                <a16:creationId xmlns:a16="http://schemas.microsoft.com/office/drawing/2014/main" id="{09943FEB-1304-4AEF-A648-59A8770EECBD}"/>
              </a:ext>
            </a:extLst>
          </p:cNvPr>
          <p:cNvSpPr/>
          <p:nvPr/>
        </p:nvSpPr>
        <p:spPr>
          <a:xfrm>
            <a:off x="5499100" y="6413182"/>
            <a:ext cx="761998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</a:rPr>
              <a:t>Использование Программной платформы коммерческими предприятиями и промышленными объектами</a:t>
            </a:r>
          </a:p>
        </p:txBody>
      </p:sp>
      <p:sp>
        <p:nvSpPr>
          <p:cNvPr id="32" name="Овал 15">
            <a:extLst>
              <a:ext uri="{FF2B5EF4-FFF2-40B4-BE49-F238E27FC236}">
                <a16:creationId xmlns:a16="http://schemas.microsoft.com/office/drawing/2014/main" id="{B60E980B-C868-4B00-BFB8-A2C0C0E669F8}"/>
              </a:ext>
            </a:extLst>
          </p:cNvPr>
          <p:cNvSpPr>
            <a:spLocks noChangeAspect="1"/>
          </p:cNvSpPr>
          <p:nvPr/>
        </p:nvSpPr>
        <p:spPr>
          <a:xfrm>
            <a:off x="5118100" y="6455012"/>
            <a:ext cx="360000" cy="310863"/>
          </a:xfrm>
          <a:prstGeom prst="ellipse">
            <a:avLst/>
          </a:prstGeom>
          <a:solidFill>
            <a:srgbClr val="814997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Arial" panose="020B0604020202020204"/>
                <a:ea typeface="+mn-ea"/>
                <a:cs typeface="+mn-cs"/>
              </a:rPr>
              <a:t>9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576DA7-B8A1-4D19-AF7A-C0DF6FBC7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4010025"/>
            <a:ext cx="4544035" cy="225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47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F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A17797B-54A8-1C4A-8AE7-8A82C93F9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70" y="257872"/>
            <a:ext cx="11559830" cy="75247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000" dirty="0">
                <a:solidFill>
                  <a:schemeClr val="bg1"/>
                </a:solidFill>
              </a:rPr>
              <a:t>Опыт проведения образовательных программ в индустрии</a:t>
            </a: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992E8500-B7D5-480E-BAF4-EB536D4B6BA0}"/>
              </a:ext>
            </a:extLst>
          </p:cNvPr>
          <p:cNvSpPr txBox="1">
            <a:spLocks/>
          </p:cNvSpPr>
          <p:nvPr/>
        </p:nvSpPr>
        <p:spPr>
          <a:xfrm>
            <a:off x="850898" y="4164008"/>
            <a:ext cx="3886200" cy="167481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ct val="108000"/>
              </a:lnSpc>
              <a:spcBef>
                <a:spcPct val="0"/>
              </a:spcBef>
            </a:pPr>
            <a:endParaRPr lang="ru-RU" sz="1600" b="1" dirty="0">
              <a:solidFill>
                <a:schemeClr val="bg1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0898" y="1343025"/>
            <a:ext cx="8335269" cy="5316053"/>
          </a:xfrm>
          <a:prstGeom prst="rect">
            <a:avLst/>
          </a:prstGeom>
        </p:spPr>
        <p:txBody>
          <a:bodyPr wrap="square" lIns="0" tIns="144000" bIns="0" rtlCol="0">
            <a:spAutoFit/>
          </a:bodyPr>
          <a:lstStyle/>
          <a:p>
            <a:pPr algn="l"/>
            <a:r>
              <a:rPr lang="ru-RU" sz="2800" dirty="0">
                <a:solidFill>
                  <a:schemeClr val="bg1"/>
                </a:solidFill>
                <a:latin typeface="+mn-lt"/>
              </a:rPr>
              <a:t>Мы проводили курсы для сотрудников разного уровня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:</a:t>
            </a:r>
          </a:p>
          <a:p>
            <a:pPr algn="l"/>
            <a:endParaRPr lang="en-US" sz="2800" dirty="0">
              <a:solidFill>
                <a:schemeClr val="bg1"/>
              </a:solidFill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+mn-lt"/>
              </a:rPr>
              <a:t>Курсы для топ-менеджмента   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+mn-lt"/>
              </a:rPr>
              <a:t>Инженеров-разработчиков из промышленности    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+mn-lt"/>
              </a:rPr>
              <a:t>Технических специалистов, в том числе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+mn-lt"/>
              </a:rPr>
              <a:t>специалистов по анализу данных 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  <a:p>
            <a:pPr algn="l"/>
            <a:r>
              <a:rPr lang="ru-RU" sz="2800" dirty="0">
                <a:solidFill>
                  <a:schemeClr val="bg1"/>
                </a:solidFill>
                <a:latin typeface="+mn-lt"/>
              </a:rPr>
              <a:t>   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+mn-lt"/>
              </a:rPr>
              <a:t>Широкой аудитории в рамках научно-популярных лекций </a:t>
            </a:r>
          </a:p>
        </p:txBody>
      </p:sp>
      <p:pic>
        <p:nvPicPr>
          <p:cNvPr id="5" name="Picture 2" descr="Газпромбанк логотип (63 фото) » Рисунки для срисовки и не только">
            <a:extLst>
              <a:ext uri="{FF2B5EF4-FFF2-40B4-BE49-F238E27FC236}">
                <a16:creationId xmlns:a16="http://schemas.microsoft.com/office/drawing/2014/main" id="{F7F6AF97-9F1A-659A-1722-54E05FEF62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8" t="18597" r="16550" b="18013"/>
          <a:stretch/>
        </p:blipFill>
        <p:spPr bwMode="auto">
          <a:xfrm>
            <a:off x="9725942" y="4982087"/>
            <a:ext cx="867410" cy="78346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Агентство стратегических инициатив">
            <a:extLst>
              <a:ext uri="{FF2B5EF4-FFF2-40B4-BE49-F238E27FC236}">
                <a16:creationId xmlns:a16="http://schemas.microsoft.com/office/drawing/2014/main" id="{37BD563D-0505-F2F7-CF03-FC512165AA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" t="24150" b="31633"/>
          <a:stretch/>
        </p:blipFill>
        <p:spPr bwMode="auto">
          <a:xfrm>
            <a:off x="10935759" y="4982087"/>
            <a:ext cx="2229516" cy="89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21">
            <a:extLst>
              <a:ext uri="{FF2B5EF4-FFF2-40B4-BE49-F238E27FC236}">
                <a16:creationId xmlns:a16="http://schemas.microsoft.com/office/drawing/2014/main" id="{D73CF989-F890-43CB-82E0-956D78463BAA}"/>
              </a:ext>
            </a:extLst>
          </p:cNvPr>
          <p:cNvGrpSpPr/>
          <p:nvPr/>
        </p:nvGrpSpPr>
        <p:grpSpPr>
          <a:xfrm>
            <a:off x="9344203" y="2494428"/>
            <a:ext cx="3370398" cy="2429643"/>
            <a:chOff x="5640145" y="940828"/>
            <a:chExt cx="2534625" cy="1702483"/>
          </a:xfrm>
        </p:grpSpPr>
        <p:pic>
          <p:nvPicPr>
            <p:cNvPr id="8" name="Picture 22">
              <a:extLst>
                <a:ext uri="{FF2B5EF4-FFF2-40B4-BE49-F238E27FC236}">
                  <a16:creationId xmlns:a16="http://schemas.microsoft.com/office/drawing/2014/main" id="{DA6920CE-5829-B7B9-C5D7-CC163AAE0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0145" y="940828"/>
              <a:ext cx="1226470" cy="511029"/>
            </a:xfrm>
            <a:prstGeom prst="rect">
              <a:avLst/>
            </a:prstGeom>
          </p:spPr>
        </p:pic>
        <p:pic>
          <p:nvPicPr>
            <p:cNvPr id="9" name="Picture 23">
              <a:extLst>
                <a:ext uri="{FF2B5EF4-FFF2-40B4-BE49-F238E27FC236}">
                  <a16:creationId xmlns:a16="http://schemas.microsoft.com/office/drawing/2014/main" id="{C9D46E1D-B9F3-3924-78AB-A15D06B96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1083" y="1571066"/>
              <a:ext cx="949166" cy="411902"/>
            </a:xfrm>
            <a:prstGeom prst="rect">
              <a:avLst/>
            </a:prstGeom>
          </p:spPr>
        </p:pic>
        <p:pic>
          <p:nvPicPr>
            <p:cNvPr id="10" name="Picture 24">
              <a:extLst>
                <a:ext uri="{FF2B5EF4-FFF2-40B4-BE49-F238E27FC236}">
                  <a16:creationId xmlns:a16="http://schemas.microsoft.com/office/drawing/2014/main" id="{2F64D74E-C1EC-9AE9-1513-A97F41F93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8797" y="2219428"/>
              <a:ext cx="984473" cy="230286"/>
            </a:xfrm>
            <a:prstGeom prst="rect">
              <a:avLst/>
            </a:prstGeom>
          </p:spPr>
        </p:pic>
        <p:pic>
          <p:nvPicPr>
            <p:cNvPr id="12" name="Picture 25">
              <a:extLst>
                <a:ext uri="{FF2B5EF4-FFF2-40B4-BE49-F238E27FC236}">
                  <a16:creationId xmlns:a16="http://schemas.microsoft.com/office/drawing/2014/main" id="{10793C5D-7161-1125-737C-08D9D0F4A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622" y="1731833"/>
              <a:ext cx="818840" cy="270217"/>
            </a:xfrm>
            <a:prstGeom prst="rect">
              <a:avLst/>
            </a:prstGeom>
          </p:spPr>
        </p:pic>
        <p:pic>
          <p:nvPicPr>
            <p:cNvPr id="13" name="Picture 26">
              <a:extLst>
                <a:ext uri="{FF2B5EF4-FFF2-40B4-BE49-F238E27FC236}">
                  <a16:creationId xmlns:a16="http://schemas.microsoft.com/office/drawing/2014/main" id="{25F06B4D-E84E-0778-FBBF-7C1BD4DA5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0878" y="956551"/>
              <a:ext cx="574539" cy="574539"/>
            </a:xfrm>
            <a:prstGeom prst="rect">
              <a:avLst/>
            </a:prstGeom>
          </p:spPr>
        </p:pic>
        <p:pic>
          <p:nvPicPr>
            <p:cNvPr id="15" name="Picture 27">
              <a:extLst>
                <a:ext uri="{FF2B5EF4-FFF2-40B4-BE49-F238E27FC236}">
                  <a16:creationId xmlns:a16="http://schemas.microsoft.com/office/drawing/2014/main" id="{BD415BB6-304F-B897-8A65-0F3822FFF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288" y="2278222"/>
              <a:ext cx="608482" cy="3650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6861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F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A17797B-54A8-1C4A-8AE7-8A82C93F9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70" y="257872"/>
            <a:ext cx="11559830" cy="75247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000" dirty="0">
                <a:solidFill>
                  <a:schemeClr val="bg1"/>
                </a:solidFill>
              </a:rPr>
              <a:t>Примеры курсов</a:t>
            </a:r>
          </a:p>
        </p:txBody>
      </p:sp>
      <p:graphicFrame>
        <p:nvGraphicFramePr>
          <p:cNvPr id="2" name="Таблица 35">
            <a:extLst>
              <a:ext uri="{FF2B5EF4-FFF2-40B4-BE49-F238E27FC236}">
                <a16:creationId xmlns:a16="http://schemas.microsoft.com/office/drawing/2014/main" id="{729911B0-4855-192F-19A5-7F52C37EB5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10542"/>
              </p:ext>
            </p:extLst>
          </p:nvPr>
        </p:nvGraphicFramePr>
        <p:xfrm>
          <a:off x="774700" y="1071809"/>
          <a:ext cx="11559829" cy="5419231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6172200">
                  <a:extLst>
                    <a:ext uri="{9D8B030D-6E8A-4147-A177-3AD203B41FA5}">
                      <a16:colId xmlns:a16="http://schemas.microsoft.com/office/drawing/2014/main" val="3339887013"/>
                    </a:ext>
                  </a:extLst>
                </a:gridCol>
                <a:gridCol w="2062199">
                  <a:extLst>
                    <a:ext uri="{9D8B030D-6E8A-4147-A177-3AD203B41FA5}">
                      <a16:colId xmlns:a16="http://schemas.microsoft.com/office/drawing/2014/main" val="416678463"/>
                    </a:ext>
                  </a:extLst>
                </a:gridCol>
                <a:gridCol w="3325430">
                  <a:extLst>
                    <a:ext uri="{9D8B030D-6E8A-4147-A177-3AD203B41FA5}">
                      <a16:colId xmlns:a16="http://schemas.microsoft.com/office/drawing/2014/main" val="2364051537"/>
                    </a:ext>
                  </a:extLst>
                </a:gridCol>
              </a:tblGrid>
              <a:tr h="3696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Название курса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144" marR="37144" marT="5357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Длительность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144" marR="37144" marT="5357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Целевая аудитория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144" marR="37144" marT="5357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765078"/>
                  </a:ext>
                </a:extLst>
              </a:tr>
              <a:tr h="3696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chemeClr val="bg1"/>
                          </a:solidFill>
                          <a:effectLst/>
                        </a:rPr>
                        <a:t>Computer vision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144" marR="37144" marT="5357" marB="0"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/>
                        </a:rPr>
                        <a:t>22 часа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144" marR="37144" marT="5357" marB="0">
                    <a:solidFill>
                      <a:srgbClr val="0070C0">
                        <a:alpha val="20000"/>
                      </a:srgbClr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Технические специалисты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7144" marR="37144" marT="5357" marB="0">
                    <a:solidFill>
                      <a:srgbClr val="0070C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190768"/>
                  </a:ext>
                </a:extLst>
              </a:tr>
              <a:tr h="7662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/>
                        </a:rPr>
                        <a:t>Выбор моделей в машинном и глубинном обучении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144" marR="37144" marT="5357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/>
                        </a:rPr>
                        <a:t>30 часов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144" marR="37144" marT="5357" marB="0"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zh-CN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Технические специалисты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040" marR="66040" marT="9525" marB="0"/>
                </a:tc>
                <a:extLst>
                  <a:ext uri="{0D108BD9-81ED-4DB2-BD59-A6C34878D82A}">
                    <a16:rowId xmlns:a16="http://schemas.microsoft.com/office/drawing/2014/main" val="2995563165"/>
                  </a:ext>
                </a:extLst>
              </a:tr>
              <a:tr h="53135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/>
                        </a:rPr>
                        <a:t>Модели последовательностей событий</a:t>
                      </a:r>
                      <a:endParaRPr lang="ru-RU" sz="1800" b="1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7144" marR="37144" marT="5357" marB="0"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/>
                        </a:rPr>
                        <a:t>40 часов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144" marR="37144" marT="5357" marB="0">
                    <a:solidFill>
                      <a:srgbClr val="0070C0">
                        <a:alpha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zh-CN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Технические специалисты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040" marR="66040" marT="9525" marB="0"/>
                </a:tc>
                <a:extLst>
                  <a:ext uri="{0D108BD9-81ED-4DB2-BD59-A6C34878D82A}">
                    <a16:rowId xmlns:a16="http://schemas.microsoft.com/office/drawing/2014/main" val="3496987104"/>
                  </a:ext>
                </a:extLst>
              </a:tr>
              <a:tr h="76625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Архитектура нейронных сетей – трансформер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144" marR="37144" marT="5357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/>
                        </a:rPr>
                        <a:t>38 часов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144" marR="37144" marT="5357" marB="0"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zh-CN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Технические специалисты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040" marR="66040" marT="9525" marB="0"/>
                </a:tc>
                <a:extLst>
                  <a:ext uri="{0D108BD9-81ED-4DB2-BD59-A6C34878D82A}">
                    <a16:rowId xmlns:a16="http://schemas.microsoft.com/office/drawing/2014/main" val="3717450173"/>
                  </a:ext>
                </a:extLst>
              </a:tr>
              <a:tr h="5788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Рекомендательные системы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144" marR="37144" marT="5357" marB="0"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/>
                        </a:rPr>
                        <a:t>27 часов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144" marR="37144" marT="5357" marB="0">
                    <a:solidFill>
                      <a:srgbClr val="0070C0">
                        <a:alpha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zh-CN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Технические специалисты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040" marR="66040" marT="9525" marB="0"/>
                </a:tc>
                <a:extLst>
                  <a:ext uri="{0D108BD9-81ED-4DB2-BD59-A6C34878D82A}">
                    <a16:rowId xmlns:a16="http://schemas.microsoft.com/office/drawing/2014/main" val="4040346532"/>
                  </a:ext>
                </a:extLst>
              </a:tr>
              <a:tr h="40907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Работа с временными рядами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144" marR="37144" marT="5357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/>
                        </a:rPr>
                        <a:t>28 часов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144" marR="37144" marT="5357" marB="0"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altLang="zh-CN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Технические специалисты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6040" marR="66040" marT="9525" marB="0"/>
                </a:tc>
                <a:extLst>
                  <a:ext uri="{0D108BD9-81ED-4DB2-BD59-A6C34878D82A}">
                    <a16:rowId xmlns:a16="http://schemas.microsoft.com/office/drawing/2014/main" val="2059908184"/>
                  </a:ext>
                </a:extLst>
              </a:tr>
              <a:tr h="4924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Глубокое обучение и Байесовские методы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144" marR="37144" marT="5357" marB="0"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22 часа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144" marR="37144" marT="5357" marB="0">
                    <a:solidFill>
                      <a:srgbClr val="0070C0">
                        <a:alpha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Технические специалисты</a:t>
                      </a:r>
                    </a:p>
                  </a:txBody>
                  <a:tcPr marL="66040" marR="66040" marT="9525" marB="0"/>
                </a:tc>
                <a:extLst>
                  <a:ext uri="{0D108BD9-81ED-4DB2-BD59-A6C34878D82A}">
                    <a16:rowId xmlns:a16="http://schemas.microsoft.com/office/drawing/2014/main" val="2536944597"/>
                  </a:ext>
                </a:extLst>
              </a:tr>
              <a:tr h="3696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Анализ данных для менеджеров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144" marR="37144" marT="5357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24 часа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144" marR="37144" marT="5357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Менеджмент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144" marR="37144" marT="5357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0132061"/>
                  </a:ext>
                </a:extLst>
              </a:tr>
              <a:tr h="7662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Обучение руководителей в области цифровых технологий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144" marR="37144" marT="5357" marB="0"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Обсуждается с заказчиком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144" marR="37144" marT="5357" marB="0"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</a:rPr>
                        <a:t>Топ-менеджмент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144" marR="37144" marT="5357" marB="0">
                    <a:solidFill>
                      <a:srgbClr val="0070C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1566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9992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F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A17797B-54A8-1C4A-8AE7-8A82C93F9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70" y="257872"/>
            <a:ext cx="11559830" cy="75247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000" dirty="0">
                <a:solidFill>
                  <a:schemeClr val="bg1"/>
                </a:solidFill>
              </a:rPr>
              <a:t>Примеры курсов ДПО</a:t>
            </a:r>
          </a:p>
        </p:txBody>
      </p:sp>
      <p:graphicFrame>
        <p:nvGraphicFramePr>
          <p:cNvPr id="3" name="Таблица 35">
            <a:extLst>
              <a:ext uri="{FF2B5EF4-FFF2-40B4-BE49-F238E27FC236}">
                <a16:creationId xmlns:a16="http://schemas.microsoft.com/office/drawing/2014/main" id="{EDBBEF99-A86C-72B2-C504-7E1CE9BE5A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731134"/>
              </p:ext>
            </p:extLst>
          </p:nvPr>
        </p:nvGraphicFramePr>
        <p:xfrm>
          <a:off x="774700" y="1010349"/>
          <a:ext cx="11201400" cy="5742877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9195411">
                  <a:extLst>
                    <a:ext uri="{9D8B030D-6E8A-4147-A177-3AD203B41FA5}">
                      <a16:colId xmlns:a16="http://schemas.microsoft.com/office/drawing/2014/main" val="3339887013"/>
                    </a:ext>
                  </a:extLst>
                </a:gridCol>
                <a:gridCol w="2005989">
                  <a:extLst>
                    <a:ext uri="{9D8B030D-6E8A-4147-A177-3AD203B41FA5}">
                      <a16:colId xmlns:a16="http://schemas.microsoft.com/office/drawing/2014/main" val="416678463"/>
                    </a:ext>
                  </a:extLst>
                </a:gridCol>
              </a:tblGrid>
              <a:tr h="4418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bg1"/>
                          </a:solidFill>
                          <a:effectLst/>
                        </a:rPr>
                        <a:t>Курс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44" marR="37144" marT="53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bg1"/>
                          </a:solidFill>
                          <a:effectLst/>
                        </a:rPr>
                        <a:t>Длительность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44" marR="37144" marT="5357" marB="0"/>
                </a:tc>
                <a:extLst>
                  <a:ext uri="{0D108BD9-81ED-4DB2-BD59-A6C34878D82A}">
                    <a16:rowId xmlns:a16="http://schemas.microsoft.com/office/drawing/2014/main" val="730190768"/>
                  </a:ext>
                </a:extLst>
              </a:tr>
              <a:tr h="4418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bg1"/>
                          </a:solidFill>
                          <a:effectLst/>
                        </a:rPr>
                        <a:t>Машинное обучение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44" marR="37144" marT="53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bg1"/>
                          </a:solidFill>
                          <a:effectLst/>
                        </a:rPr>
                        <a:t>45 часов</a:t>
                      </a:r>
                      <a:endParaRPr lang="ru-RU" sz="1800" b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44" marR="37144" marT="5357" marB="0"/>
                </a:tc>
                <a:extLst>
                  <a:ext uri="{0D108BD9-81ED-4DB2-BD59-A6C34878D82A}">
                    <a16:rowId xmlns:a16="http://schemas.microsoft.com/office/drawing/2014/main" val="829093926"/>
                  </a:ext>
                </a:extLst>
              </a:tr>
              <a:tr h="4418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bg1"/>
                          </a:solidFill>
                          <a:effectLst/>
                        </a:rPr>
                        <a:t>Модели последовательных данных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44" marR="37144" marT="53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bg1"/>
                          </a:solidFill>
                          <a:effectLst/>
                        </a:rPr>
                        <a:t>30 часов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44" marR="37144" marT="5357" marB="0"/>
                </a:tc>
                <a:extLst>
                  <a:ext uri="{0D108BD9-81ED-4DB2-BD59-A6C34878D82A}">
                    <a16:rowId xmlns:a16="http://schemas.microsoft.com/office/drawing/2014/main" val="2995563165"/>
                  </a:ext>
                </a:extLst>
              </a:tr>
              <a:tr h="55739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bg1"/>
                          </a:solidFill>
                          <a:effectLst/>
                        </a:rPr>
                        <a:t>Введение в модели последовательных данных</a:t>
                      </a:r>
                      <a:endParaRPr lang="ru-RU" sz="1800" kern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144" marR="37144" marT="53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bg1"/>
                          </a:solidFill>
                          <a:effectLst/>
                        </a:rPr>
                        <a:t>40 часов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44" marR="37144" marT="5357" marB="0"/>
                </a:tc>
                <a:extLst>
                  <a:ext uri="{0D108BD9-81ED-4DB2-BD59-A6C34878D82A}">
                    <a16:rowId xmlns:a16="http://schemas.microsoft.com/office/drawing/2014/main" val="3496987104"/>
                  </a:ext>
                </a:extLst>
              </a:tr>
              <a:tr h="55733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bg1"/>
                          </a:solidFill>
                          <a:effectLst/>
                        </a:rPr>
                        <a:t>Модели последовательностей событий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44" marR="37144" marT="53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bg1"/>
                          </a:solidFill>
                          <a:effectLst/>
                        </a:rPr>
                        <a:t>38 часов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44" marR="37144" marT="5357" marB="0"/>
                </a:tc>
                <a:extLst>
                  <a:ext uri="{0D108BD9-81ED-4DB2-BD59-A6C34878D82A}">
                    <a16:rowId xmlns:a16="http://schemas.microsoft.com/office/drawing/2014/main" val="3717450173"/>
                  </a:ext>
                </a:extLst>
              </a:tr>
              <a:tr h="11231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bg1"/>
                          </a:solidFill>
                          <a:effectLst/>
                        </a:rPr>
                        <a:t>Интеграция ESG-факторов: от PR стратегии до инструмента создания стоимости. Прикладной ИИ для стратегии устойчивого развития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44" marR="37144" marT="53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bg1"/>
                          </a:solidFill>
                          <a:effectLst/>
                        </a:rPr>
                        <a:t>27 часов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44" marR="37144" marT="5357" marB="0"/>
                </a:tc>
                <a:extLst>
                  <a:ext uri="{0D108BD9-81ED-4DB2-BD59-A6C34878D82A}">
                    <a16:rowId xmlns:a16="http://schemas.microsoft.com/office/drawing/2014/main" val="4040346532"/>
                  </a:ext>
                </a:extLst>
              </a:tr>
              <a:tr h="11231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bg1"/>
                          </a:solidFill>
                          <a:effectLst/>
                        </a:rPr>
                        <a:t>Интеграция </a:t>
                      </a:r>
                      <a:r>
                        <a:rPr lang="en-US" sz="1800" kern="1200" dirty="0">
                          <a:solidFill>
                            <a:schemeClr val="bg1"/>
                          </a:solidFill>
                          <a:effectLst/>
                        </a:rPr>
                        <a:t>ESG</a:t>
                      </a:r>
                      <a:r>
                        <a:rPr lang="ru-RU" sz="1800" kern="1200" dirty="0">
                          <a:solidFill>
                            <a:schemeClr val="bg1"/>
                          </a:solidFill>
                          <a:effectLst/>
                        </a:rPr>
                        <a:t>-факторов: от </a:t>
                      </a:r>
                      <a:r>
                        <a:rPr lang="en-US" sz="1800" kern="1200" dirty="0">
                          <a:solidFill>
                            <a:schemeClr val="bg1"/>
                          </a:solidFill>
                          <a:effectLst/>
                        </a:rPr>
                        <a:t>PR</a:t>
                      </a:r>
                      <a:r>
                        <a:rPr lang="ru-RU" sz="1800" kern="1200" dirty="0">
                          <a:solidFill>
                            <a:schemeClr val="bg1"/>
                          </a:solidFill>
                          <a:effectLst/>
                        </a:rPr>
                        <a:t> стратегии до инструмента создания стоимости. Прикладной ИИ для реализации проектов по устойчивому развитию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44" marR="37144" marT="53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bg1"/>
                          </a:solidFill>
                          <a:effectLst/>
                        </a:rPr>
                        <a:t>28 часов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144" marR="37144" marT="5357" marB="0"/>
                </a:tc>
                <a:extLst>
                  <a:ext uri="{0D108BD9-81ED-4DB2-BD59-A6C34878D82A}">
                    <a16:rowId xmlns:a16="http://schemas.microsoft.com/office/drawing/2014/main" val="2059908184"/>
                  </a:ext>
                </a:extLst>
              </a:tr>
              <a:tr h="4399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Компьютерное зрение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144" marR="37144" marT="53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30 часов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144" marR="37144" marT="5357" marB="0"/>
                </a:tc>
                <a:extLst>
                  <a:ext uri="{0D108BD9-81ED-4DB2-BD59-A6C34878D82A}">
                    <a16:rowId xmlns:a16="http://schemas.microsoft.com/office/drawing/2014/main" val="3780132061"/>
                  </a:ext>
                </a:extLst>
              </a:tr>
              <a:tr h="61627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Анализ данных для топ-менеджеров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144" marR="37144" marT="535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1"/>
                          </a:solidFill>
                          <a:effectLst/>
                        </a:rPr>
                        <a:t>29 часов</a:t>
                      </a:r>
                      <a:endParaRPr lang="ru-RU" sz="1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144" marR="37144" marT="5357" marB="0"/>
                </a:tc>
                <a:extLst>
                  <a:ext uri="{0D108BD9-81ED-4DB2-BD59-A6C34878D82A}">
                    <a16:rowId xmlns:a16="http://schemas.microsoft.com/office/drawing/2014/main" val="4701566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6698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F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A17797B-54A8-1C4A-8AE7-8A82C93F9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70" y="257872"/>
            <a:ext cx="11559830" cy="75247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000" dirty="0">
                <a:solidFill>
                  <a:schemeClr val="bg1"/>
                </a:solidFill>
              </a:rPr>
              <a:t>Проведения выездных школ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D8E9127-3D39-5A75-52CE-94DF76214FC8}"/>
              </a:ext>
            </a:extLst>
          </p:cNvPr>
          <p:cNvSpPr txBox="1">
            <a:spLocks/>
          </p:cNvSpPr>
          <p:nvPr/>
        </p:nvSpPr>
        <p:spPr>
          <a:xfrm>
            <a:off x="336048" y="8549272"/>
            <a:ext cx="344003" cy="338554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>
              <a:defRPr/>
            </a:pPr>
            <a:fld id="{13E68939-3EB5-44F6-8D41-33285E24A685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16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9564A092-E3D7-C239-63E4-382FCED6E187}"/>
              </a:ext>
            </a:extLst>
          </p:cNvPr>
          <p:cNvSpPr txBox="1">
            <a:spLocks/>
          </p:cNvSpPr>
          <p:nvPr/>
        </p:nvSpPr>
        <p:spPr>
          <a:xfrm>
            <a:off x="1224991" y="2589113"/>
            <a:ext cx="2549838" cy="1728192"/>
          </a:xfrm>
          <a:prstGeom prst="rect">
            <a:avLst/>
          </a:prstGeom>
        </p:spPr>
        <p:txBody>
          <a:bodyPr lIns="0" tIns="0" bIns="288000">
            <a:normAutofit/>
          </a:bodyPr>
          <a:lstStyle>
            <a:lvl1pPr algn="l" defTabSz="10078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68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bg1"/>
                </a:solidFill>
              </a:rPr>
              <a:t>Летняя школа по машинному обучению SMILES</a:t>
            </a:r>
          </a:p>
        </p:txBody>
      </p:sp>
      <p:sp>
        <p:nvSpPr>
          <p:cNvPr id="6" name="Прямоугольник 3">
            <a:extLst>
              <a:ext uri="{FF2B5EF4-FFF2-40B4-BE49-F238E27FC236}">
                <a16:creationId xmlns:a16="http://schemas.microsoft.com/office/drawing/2014/main" id="{BE949B10-7FB3-CD4A-AA15-76D351012DFF}"/>
              </a:ext>
            </a:extLst>
          </p:cNvPr>
          <p:cNvSpPr/>
          <p:nvPr/>
        </p:nvSpPr>
        <p:spPr>
          <a:xfrm>
            <a:off x="3990573" y="2562979"/>
            <a:ext cx="50155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Организаторы SMILES получили более 2 тысяч заявок от кандидатов из 32 стран мира, представляющих разные континенты и города: Дакка, Токио, Мехико, Торонто, Хайдарабад, Алматы, Витебск, Буэнос-Айрес, Сан-Франциско и т.д. Кроме того, для всех желающих были организованы прямые трансляции мероприятий Летней школы на канале </a:t>
            </a:r>
            <a:r>
              <a:rPr lang="ru-RU" sz="1200" dirty="0" err="1">
                <a:solidFill>
                  <a:schemeClr val="bg1"/>
                </a:solidFill>
              </a:rPr>
              <a:t>YouTube</a:t>
            </a:r>
            <a:r>
              <a:rPr lang="ru-RU" sz="1200" dirty="0">
                <a:solidFill>
                  <a:schemeClr val="bg1"/>
                </a:solidFill>
              </a:rPr>
              <a:t>. Из общего числа претендентов было отобрано 200 лучших участников, которые получили право участия во всех мероприятиях SMILES</a:t>
            </a:r>
            <a:r>
              <a:rPr lang="en-US" sz="1200" dirty="0">
                <a:solidFill>
                  <a:schemeClr val="bg1"/>
                </a:solidFill>
              </a:rPr>
              <a:t>.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5">
            <a:extLst>
              <a:ext uri="{FF2B5EF4-FFF2-40B4-BE49-F238E27FC236}">
                <a16:creationId xmlns:a16="http://schemas.microsoft.com/office/drawing/2014/main" id="{1BB2EAB6-1AAD-1A37-5ADE-9B7AD6E78FE0}"/>
              </a:ext>
            </a:extLst>
          </p:cNvPr>
          <p:cNvSpPr/>
          <p:nvPr/>
        </p:nvSpPr>
        <p:spPr>
          <a:xfrm>
            <a:off x="1196787" y="1027812"/>
            <a:ext cx="27859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Международная летняя школа по машинному обучению (Machine Learning </a:t>
            </a:r>
            <a:r>
              <a:rPr lang="ru-RU" sz="1600" b="1" dirty="0" err="1">
                <a:solidFill>
                  <a:schemeClr val="bg1"/>
                </a:solidFill>
              </a:rPr>
              <a:t>Summer</a:t>
            </a:r>
            <a:r>
              <a:rPr lang="ru-RU" sz="1600" b="1" dirty="0">
                <a:solidFill>
                  <a:schemeClr val="bg1"/>
                </a:solidFill>
              </a:rPr>
              <a:t> School, MLSS)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D73B48-A0BC-14DF-E4B5-893E02306BAB}"/>
              </a:ext>
            </a:extLst>
          </p:cNvPr>
          <p:cNvSpPr txBox="1"/>
          <p:nvPr/>
        </p:nvSpPr>
        <p:spPr>
          <a:xfrm>
            <a:off x="313156" y="1375634"/>
            <a:ext cx="60529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C5D3CF-07E1-8871-2E2E-1FCE6EEA8142}"/>
              </a:ext>
            </a:extLst>
          </p:cNvPr>
          <p:cNvSpPr txBox="1"/>
          <p:nvPr/>
        </p:nvSpPr>
        <p:spPr>
          <a:xfrm>
            <a:off x="313156" y="2676670"/>
            <a:ext cx="60529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2020</a:t>
            </a:r>
          </a:p>
        </p:txBody>
      </p:sp>
      <p:sp>
        <p:nvSpPr>
          <p:cNvPr id="11" name="Прямоугольник 8">
            <a:extLst>
              <a:ext uri="{FF2B5EF4-FFF2-40B4-BE49-F238E27FC236}">
                <a16:creationId xmlns:a16="http://schemas.microsoft.com/office/drawing/2014/main" id="{6B96B651-9A8F-FE97-D5D5-FF58A035B3A8}"/>
              </a:ext>
            </a:extLst>
          </p:cNvPr>
          <p:cNvSpPr/>
          <p:nvPr/>
        </p:nvSpPr>
        <p:spPr>
          <a:xfrm>
            <a:off x="3990573" y="864861"/>
            <a:ext cx="52243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MLSS проводится под эгидой Института интеллектуальных систем им. Макса Планка. Серия летних школ по машинному обучению (ML) была запущена двумя известными учёными </a:t>
            </a:r>
          </a:p>
          <a:p>
            <a:r>
              <a:rPr lang="ru-RU" sz="1200" dirty="0">
                <a:solidFill>
                  <a:schemeClr val="bg1"/>
                </a:solidFill>
              </a:rPr>
              <a:t>B. </a:t>
            </a:r>
            <a:r>
              <a:rPr lang="ru-RU" sz="1200" dirty="0" err="1">
                <a:solidFill>
                  <a:schemeClr val="bg1"/>
                </a:solidFill>
              </a:rPr>
              <a:t>Schölkopf</a:t>
            </a:r>
            <a:r>
              <a:rPr lang="ru-RU" sz="1200" dirty="0">
                <a:solidFill>
                  <a:schemeClr val="bg1"/>
                </a:solidFill>
              </a:rPr>
              <a:t> и A. </a:t>
            </a:r>
            <a:r>
              <a:rPr lang="ru-RU" sz="1200" dirty="0" err="1">
                <a:solidFill>
                  <a:schemeClr val="bg1"/>
                </a:solidFill>
              </a:rPr>
              <a:t>Smola</a:t>
            </a:r>
            <a:r>
              <a:rPr lang="ru-RU" sz="1200" dirty="0">
                <a:solidFill>
                  <a:schemeClr val="bg1"/>
                </a:solidFill>
              </a:rPr>
              <a:t> в 2002 году. С этого времени в различных странах, в основном в Западной Европе и США, состоялось 36 школ. </a:t>
            </a:r>
          </a:p>
          <a:p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Первая школа в Москве прошла с 26 августа по 6 сентября 2019. Принимающей стороной и  соорганизатором которой стал </a:t>
            </a:r>
            <a:r>
              <a:rPr lang="ru-RU" sz="1200" dirty="0" err="1">
                <a:solidFill>
                  <a:schemeClr val="bg1"/>
                </a:solidFill>
              </a:rPr>
              <a:t>Сколтех</a:t>
            </a:r>
            <a:r>
              <a:rPr lang="ru-RU" sz="12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2" name="Прямоугольник 9">
            <a:extLst>
              <a:ext uri="{FF2B5EF4-FFF2-40B4-BE49-F238E27FC236}">
                <a16:creationId xmlns:a16="http://schemas.microsoft.com/office/drawing/2014/main" id="{89FBFB8D-F3F3-2C9C-6A93-3DF0EEB37696}"/>
              </a:ext>
            </a:extLst>
          </p:cNvPr>
          <p:cNvSpPr/>
          <p:nvPr/>
        </p:nvSpPr>
        <p:spPr>
          <a:xfrm>
            <a:off x="3983121" y="4196435"/>
            <a:ext cx="50680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Летняя школа-конференцию по Искусственному интеллекту для студентов и аспирантов проводилась Институтом искусственного интеллекта </a:t>
            </a:r>
            <a:r>
              <a:rPr lang="ru-RU" sz="1100" dirty="0" err="1">
                <a:solidFill>
                  <a:schemeClr val="bg1"/>
                </a:solidFill>
              </a:rPr>
              <a:t>Сбера</a:t>
            </a:r>
            <a:r>
              <a:rPr lang="ru-RU" sz="1100" dirty="0">
                <a:solidFill>
                  <a:schemeClr val="bg1"/>
                </a:solidFill>
              </a:rPr>
              <a:t> (AIRI) совместно с учеными </a:t>
            </a:r>
            <a:r>
              <a:rPr lang="ru-RU" sz="1100" dirty="0" err="1">
                <a:solidFill>
                  <a:schemeClr val="bg1"/>
                </a:solidFill>
              </a:rPr>
              <a:t>Сколтеха</a:t>
            </a:r>
            <a:r>
              <a:rPr lang="ru-RU" sz="1100" dirty="0">
                <a:solidFill>
                  <a:schemeClr val="bg1"/>
                </a:solidFill>
              </a:rPr>
              <a:t> (Центр Прикладного ИИ </a:t>
            </a:r>
            <a:r>
              <a:rPr lang="ru-RU" sz="1100" dirty="0" err="1">
                <a:solidFill>
                  <a:schemeClr val="bg1"/>
                </a:solidFill>
              </a:rPr>
              <a:t>Сколтеха</a:t>
            </a:r>
            <a:r>
              <a:rPr lang="ru-RU" sz="1100" dirty="0">
                <a:solidFill>
                  <a:schemeClr val="bg1"/>
                </a:solidFill>
              </a:rPr>
              <a:t> под рук. </a:t>
            </a:r>
            <a:r>
              <a:rPr lang="ru-RU" sz="1100" dirty="0" err="1">
                <a:solidFill>
                  <a:schemeClr val="bg1"/>
                </a:solidFill>
              </a:rPr>
              <a:t>Бурнаева</a:t>
            </a:r>
            <a:r>
              <a:rPr lang="ru-RU" sz="1100" dirty="0">
                <a:solidFill>
                  <a:schemeClr val="bg1"/>
                </a:solidFill>
              </a:rPr>
              <a:t> Е.В.) и ВШЭ на базе образовательного центра Сириус с 18 по 26 июля 2022 года. </a:t>
            </a:r>
          </a:p>
          <a:p>
            <a:r>
              <a:rPr lang="ru-RU" sz="1100" dirty="0">
                <a:solidFill>
                  <a:schemeClr val="bg1"/>
                </a:solidFill>
              </a:rPr>
              <a:t>Основная тематика школы – современные инструменты машинного обучения и предиктивной аналитики, включая глубокое обучение и вероятностные модели машинного обучения, геометрические и топологические методы машинного обучения, генеративное моделирование, оптимальный транспорт, построение предиктивных моделей машинного обучения с учетом физико-математических моделей процессов.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7E1AAF-D40A-A299-B95C-B5A7488AD75A}"/>
              </a:ext>
            </a:extLst>
          </p:cNvPr>
          <p:cNvSpPr txBox="1"/>
          <p:nvPr/>
        </p:nvSpPr>
        <p:spPr>
          <a:xfrm>
            <a:off x="313156" y="4504507"/>
            <a:ext cx="60529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2022</a:t>
            </a:r>
          </a:p>
        </p:txBody>
      </p:sp>
      <p:sp>
        <p:nvSpPr>
          <p:cNvPr id="14" name="Заголовок 2">
            <a:extLst>
              <a:ext uri="{FF2B5EF4-FFF2-40B4-BE49-F238E27FC236}">
                <a16:creationId xmlns:a16="http://schemas.microsoft.com/office/drawing/2014/main" id="{03D180BB-CF72-D55C-09CC-F4FB590D53D4}"/>
              </a:ext>
            </a:extLst>
          </p:cNvPr>
          <p:cNvSpPr txBox="1">
            <a:spLocks/>
          </p:cNvSpPr>
          <p:nvPr/>
        </p:nvSpPr>
        <p:spPr>
          <a:xfrm>
            <a:off x="1139425" y="4196435"/>
            <a:ext cx="2785992" cy="1728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12191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67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12191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67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12191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67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12191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67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12191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67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2191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67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2191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67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2191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67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2191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67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600" dirty="0">
                <a:solidFill>
                  <a:schemeClr val="bg1"/>
                </a:solidFill>
                <a:latin typeface="+mn-lt"/>
              </a:rPr>
              <a:t>Летняя школа-конференцию по Искусственному интеллекту для студентов и аспирантов (Сириус)</a:t>
            </a:r>
          </a:p>
        </p:txBody>
      </p:sp>
      <p:pic>
        <p:nvPicPr>
          <p:cNvPr id="15" name="Рисунок 12">
            <a:extLst>
              <a:ext uri="{FF2B5EF4-FFF2-40B4-BE49-F238E27FC236}">
                <a16:creationId xmlns:a16="http://schemas.microsoft.com/office/drawing/2014/main" id="{3D91D495-027A-5E1E-3150-94F34F986A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19" b="14090"/>
          <a:stretch/>
        </p:blipFill>
        <p:spPr>
          <a:xfrm>
            <a:off x="9222676" y="714781"/>
            <a:ext cx="4213924" cy="2002943"/>
          </a:xfrm>
          <a:prstGeom prst="rect">
            <a:avLst/>
          </a:prstGeom>
        </p:spPr>
      </p:pic>
      <p:pic>
        <p:nvPicPr>
          <p:cNvPr id="16" name="Рисунок 13">
            <a:extLst>
              <a:ext uri="{FF2B5EF4-FFF2-40B4-BE49-F238E27FC236}">
                <a16:creationId xmlns:a16="http://schemas.microsoft.com/office/drawing/2014/main" id="{B9F4669F-DC95-28D7-D443-4EA181A085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960" t="27881" r="7638" b="10629"/>
          <a:stretch/>
        </p:blipFill>
        <p:spPr>
          <a:xfrm>
            <a:off x="9096895" y="2779953"/>
            <a:ext cx="4331810" cy="2002943"/>
          </a:xfrm>
          <a:prstGeom prst="rect">
            <a:avLst/>
          </a:prstGeom>
        </p:spPr>
      </p:pic>
      <p:pic>
        <p:nvPicPr>
          <p:cNvPr id="17" name="Рисунок 14">
            <a:extLst>
              <a:ext uri="{FF2B5EF4-FFF2-40B4-BE49-F238E27FC236}">
                <a16:creationId xmlns:a16="http://schemas.microsoft.com/office/drawing/2014/main" id="{BA5E53EC-BA36-9A35-DC15-A3E69CB398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2401" y="4845125"/>
            <a:ext cx="3925519" cy="26076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B745092-10DA-06EE-7AFA-B4AA2CAEFB68}"/>
              </a:ext>
            </a:extLst>
          </p:cNvPr>
          <p:cNvSpPr txBox="1"/>
          <p:nvPr/>
        </p:nvSpPr>
        <p:spPr>
          <a:xfrm>
            <a:off x="313156" y="6135428"/>
            <a:ext cx="60529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2023</a:t>
            </a:r>
          </a:p>
        </p:txBody>
      </p:sp>
      <p:sp>
        <p:nvSpPr>
          <p:cNvPr id="19" name="Заголовок 2">
            <a:extLst>
              <a:ext uri="{FF2B5EF4-FFF2-40B4-BE49-F238E27FC236}">
                <a16:creationId xmlns:a16="http://schemas.microsoft.com/office/drawing/2014/main" id="{BCE7F8C9-05CC-1987-5FE6-09FA7F547E3A}"/>
              </a:ext>
            </a:extLst>
          </p:cNvPr>
          <p:cNvSpPr txBox="1">
            <a:spLocks/>
          </p:cNvSpPr>
          <p:nvPr/>
        </p:nvSpPr>
        <p:spPr>
          <a:xfrm>
            <a:off x="1139425" y="6041619"/>
            <a:ext cx="2785992" cy="1728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12191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67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12191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67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12191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67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12191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67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12191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67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2191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67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2191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67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2191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67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2191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867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1600" dirty="0">
                <a:solidFill>
                  <a:schemeClr val="bg1"/>
                </a:solidFill>
              </a:rPr>
              <a:t>Летняя школа по машинному обучению SMILES</a:t>
            </a:r>
            <a:r>
              <a:rPr lang="ru-RU" sz="1600" dirty="0">
                <a:solidFill>
                  <a:schemeClr val="bg1"/>
                </a:solidFill>
                <a:latin typeface="+mn-lt"/>
              </a:rPr>
              <a:t> (Горно-Алтайск)</a:t>
            </a:r>
          </a:p>
        </p:txBody>
      </p:sp>
      <p:pic>
        <p:nvPicPr>
          <p:cNvPr id="20" name="Рисунок 12">
            <a:extLst>
              <a:ext uri="{FF2B5EF4-FFF2-40B4-BE49-F238E27FC236}">
                <a16:creationId xmlns:a16="http://schemas.microsoft.com/office/drawing/2014/main" id="{98EA379A-C01F-9495-4E54-E8C202CB90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19" b="14090"/>
          <a:stretch/>
        </p:blipFill>
        <p:spPr>
          <a:xfrm>
            <a:off x="9222676" y="374163"/>
            <a:ext cx="4213924" cy="2002943"/>
          </a:xfrm>
          <a:prstGeom prst="rect">
            <a:avLst/>
          </a:prstGeom>
        </p:spPr>
      </p:pic>
      <p:pic>
        <p:nvPicPr>
          <p:cNvPr id="21" name="Рисунок 13">
            <a:extLst>
              <a:ext uri="{FF2B5EF4-FFF2-40B4-BE49-F238E27FC236}">
                <a16:creationId xmlns:a16="http://schemas.microsoft.com/office/drawing/2014/main" id="{3E56C93B-CA3D-A191-43EA-E30DDC622F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960" t="27881" r="7638" b="10629"/>
          <a:stretch/>
        </p:blipFill>
        <p:spPr>
          <a:xfrm>
            <a:off x="9096895" y="2439335"/>
            <a:ext cx="4331810" cy="2002943"/>
          </a:xfrm>
          <a:prstGeom prst="rect">
            <a:avLst/>
          </a:prstGeom>
        </p:spPr>
      </p:pic>
      <p:pic>
        <p:nvPicPr>
          <p:cNvPr id="22" name="Рисунок 14">
            <a:extLst>
              <a:ext uri="{FF2B5EF4-FFF2-40B4-BE49-F238E27FC236}">
                <a16:creationId xmlns:a16="http://schemas.microsoft.com/office/drawing/2014/main" id="{520B6DA7-306C-C710-0E36-B5F4564513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2401" y="4504507"/>
            <a:ext cx="3925519" cy="2607666"/>
          </a:xfrm>
          <a:prstGeom prst="rect">
            <a:avLst/>
          </a:prstGeom>
        </p:spPr>
      </p:pic>
      <p:sp>
        <p:nvSpPr>
          <p:cNvPr id="23" name="Прямоугольник 9">
            <a:extLst>
              <a:ext uri="{FF2B5EF4-FFF2-40B4-BE49-F238E27FC236}">
                <a16:creationId xmlns:a16="http://schemas.microsoft.com/office/drawing/2014/main" id="{1150D854-0CCD-1E89-5D2D-6C6277E7B3A4}"/>
              </a:ext>
            </a:extLst>
          </p:cNvPr>
          <p:cNvSpPr/>
          <p:nvPr/>
        </p:nvSpPr>
        <p:spPr>
          <a:xfrm>
            <a:off x="3962084" y="6383889"/>
            <a:ext cx="52527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Летняя школа-конференцию по Искусственному интеллекту для студентов и аспирантов. Основная тематика школы – современные инструменты машинного обучения и предиктивной аналитики для решения задач устойчивого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4240360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F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A17797B-54A8-1C4A-8AE7-8A82C93F9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70" y="257872"/>
            <a:ext cx="11559830" cy="75247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000" dirty="0">
                <a:solidFill>
                  <a:schemeClr val="bg1"/>
                </a:solidFill>
              </a:rPr>
              <a:t>Стратегия подготовки ИИ-специалистов</a:t>
            </a: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992E8500-B7D5-480E-BAF4-EB536D4B6BA0}"/>
              </a:ext>
            </a:extLst>
          </p:cNvPr>
          <p:cNvSpPr txBox="1">
            <a:spLocks/>
          </p:cNvSpPr>
          <p:nvPr/>
        </p:nvSpPr>
        <p:spPr>
          <a:xfrm>
            <a:off x="850898" y="4164008"/>
            <a:ext cx="3886200" cy="167481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ct val="108000"/>
              </a:lnSpc>
              <a:spcBef>
                <a:spcPct val="0"/>
              </a:spcBef>
            </a:pPr>
            <a:endParaRPr lang="ru-RU" sz="1600" b="1" dirty="0">
              <a:solidFill>
                <a:schemeClr val="bg1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3598" y="766200"/>
            <a:ext cx="11887200" cy="6516381"/>
          </a:xfrm>
          <a:prstGeom prst="rect">
            <a:avLst/>
          </a:prstGeom>
        </p:spPr>
        <p:txBody>
          <a:bodyPr wrap="square" lIns="0" tIns="144000" bIns="0" rtlCol="0">
            <a:spAutoFit/>
          </a:bodyPr>
          <a:lstStyle/>
          <a:p>
            <a:pPr algn="l"/>
            <a:r>
              <a:rPr lang="ru-RU" sz="2300" b="1" dirty="0">
                <a:solidFill>
                  <a:schemeClr val="bg1"/>
                </a:solidFill>
                <a:latin typeface="+mn-lt"/>
              </a:rPr>
              <a:t>Образовательная политика в области ИИ</a:t>
            </a:r>
            <a:r>
              <a:rPr lang="en-US" sz="2300" dirty="0">
                <a:solidFill>
                  <a:schemeClr val="bg1"/>
                </a:solidFill>
                <a:latin typeface="+mn-lt"/>
              </a:rPr>
              <a:t>:</a:t>
            </a:r>
          </a:p>
          <a:p>
            <a:pPr algn="l"/>
            <a:endParaRPr lang="en-US" sz="2300" dirty="0">
              <a:solidFill>
                <a:schemeClr val="bg1"/>
              </a:solidFill>
              <a:latin typeface="+mn-lt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ru-RU" sz="2300" b="1" dirty="0">
                <a:solidFill>
                  <a:schemeClr val="bg1"/>
                </a:solidFill>
                <a:latin typeface="+mn-lt"/>
              </a:rPr>
              <a:t>Поступательное развитие </a:t>
            </a:r>
            <a:r>
              <a:rPr lang="ru-RU" sz="2300" dirty="0">
                <a:solidFill>
                  <a:schemeClr val="bg1"/>
                </a:solidFill>
                <a:latin typeface="+mn-lt"/>
              </a:rPr>
              <a:t>на базе того, что уже создано за 2019-2023 г. в логике </a:t>
            </a:r>
            <a:r>
              <a:rPr lang="ru-RU" sz="2300" dirty="0" err="1">
                <a:solidFill>
                  <a:schemeClr val="bg1"/>
                </a:solidFill>
                <a:latin typeface="+mn-lt"/>
              </a:rPr>
              <a:t>Нацстратегии</a:t>
            </a:r>
            <a:r>
              <a:rPr lang="ru-RU" sz="2300" dirty="0">
                <a:solidFill>
                  <a:schemeClr val="bg1"/>
                </a:solidFill>
                <a:latin typeface="+mn-lt"/>
              </a:rPr>
              <a:t>: мы не отказываемся от успешного опыта, но можем творчески его развивать</a:t>
            </a:r>
          </a:p>
          <a:p>
            <a:pPr marL="514350" indent="-514350" algn="l">
              <a:buFont typeface="+mj-lt"/>
              <a:buAutoNum type="arabicPeriod"/>
            </a:pPr>
            <a:endParaRPr lang="ru-RU" sz="2300" dirty="0">
              <a:solidFill>
                <a:schemeClr val="bg1"/>
              </a:solidFill>
              <a:latin typeface="+mn-lt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ru-RU" sz="2300" b="1" dirty="0">
                <a:solidFill>
                  <a:schemeClr val="bg1"/>
                </a:solidFill>
                <a:latin typeface="+mn-lt"/>
              </a:rPr>
              <a:t>Обеспечение устойчивого технологического суверенитета в сфере ИИ </a:t>
            </a:r>
            <a:r>
              <a:rPr lang="ru-RU" sz="2300" dirty="0">
                <a:solidFill>
                  <a:schemeClr val="bg1"/>
                </a:solidFill>
                <a:latin typeface="+mn-lt"/>
              </a:rPr>
              <a:t>– наличия в стране одновременно: (а) набора базовых технологий ИИ и (б) создающих и развивающих их коллективов, способных обеспечить среднесрочное (~10-20 лет) продвижение и прикладное применение технологий ИИ в различных отраслях экономики и социальной сферы с эффективностью, не ниже мировой, с целью достижения национальных целей и реализации национальных</a:t>
            </a:r>
          </a:p>
          <a:p>
            <a:pPr marL="514350" indent="-514350" algn="l">
              <a:buFont typeface="+mj-lt"/>
              <a:buAutoNum type="arabicPeriod"/>
            </a:pPr>
            <a:endParaRPr lang="ru-RU" sz="2300" dirty="0">
              <a:solidFill>
                <a:schemeClr val="bg1"/>
              </a:solidFill>
              <a:latin typeface="+mn-lt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ru-RU" sz="2300" dirty="0">
                <a:solidFill>
                  <a:schemeClr val="bg1"/>
                </a:solidFill>
                <a:latin typeface="+mn-lt"/>
              </a:rPr>
              <a:t>Позиционирование ИИ, как мета-сквозной, </a:t>
            </a:r>
            <a:r>
              <a:rPr lang="ru-RU" sz="2300" b="1" dirty="0">
                <a:solidFill>
                  <a:schemeClr val="bg1"/>
                </a:solidFill>
                <a:latin typeface="+mn-lt"/>
              </a:rPr>
              <a:t>трансформационной технологии </a:t>
            </a:r>
            <a:r>
              <a:rPr lang="ru-RU" sz="2300" dirty="0">
                <a:solidFill>
                  <a:schemeClr val="bg1"/>
                </a:solidFill>
                <a:latin typeface="+mn-lt"/>
              </a:rPr>
              <a:t>для всех других областей науки, промышленности и социальной сферы, исходя из оценок его вклада в прирост валовой добавочной стоимости в любой отрасли в масштабах 1-2%</a:t>
            </a:r>
          </a:p>
        </p:txBody>
      </p:sp>
    </p:spTree>
    <p:extLst>
      <p:ext uri="{BB962C8B-B14F-4D97-AF65-F5344CB8AC3E}">
        <p14:creationId xmlns:p14="http://schemas.microsoft.com/office/powerpoint/2010/main" val="1832151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F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A17797B-54A8-1C4A-8AE7-8A82C93F9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70" y="257872"/>
            <a:ext cx="11559830" cy="75247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000" dirty="0">
                <a:solidFill>
                  <a:schemeClr val="bg1"/>
                </a:solidFill>
              </a:rPr>
              <a:t>Стратегия подготовки ИИ-специалистов</a:t>
            </a: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992E8500-B7D5-480E-BAF4-EB536D4B6BA0}"/>
              </a:ext>
            </a:extLst>
          </p:cNvPr>
          <p:cNvSpPr txBox="1">
            <a:spLocks/>
          </p:cNvSpPr>
          <p:nvPr/>
        </p:nvSpPr>
        <p:spPr>
          <a:xfrm>
            <a:off x="850898" y="4164008"/>
            <a:ext cx="3886200" cy="167481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ct val="108000"/>
              </a:lnSpc>
              <a:spcBef>
                <a:spcPct val="0"/>
              </a:spcBef>
            </a:pPr>
            <a:endParaRPr lang="ru-RU" sz="1600" b="1" dirty="0">
              <a:solidFill>
                <a:schemeClr val="bg1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0898" y="1343025"/>
            <a:ext cx="10972802" cy="5316053"/>
          </a:xfrm>
          <a:prstGeom prst="rect">
            <a:avLst/>
          </a:prstGeom>
        </p:spPr>
        <p:txBody>
          <a:bodyPr wrap="square" lIns="0" tIns="144000" bIns="0" rtlCol="0">
            <a:spAutoFit/>
          </a:bodyPr>
          <a:lstStyle/>
          <a:p>
            <a:pPr algn="l"/>
            <a:r>
              <a:rPr lang="ru-RU" sz="2800" b="1" dirty="0">
                <a:solidFill>
                  <a:schemeClr val="bg1"/>
                </a:solidFill>
                <a:latin typeface="+mn-lt"/>
              </a:rPr>
              <a:t>Подготовка специалистов экстра-класса в сфере ИИ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:</a:t>
            </a:r>
          </a:p>
          <a:p>
            <a:pPr algn="l"/>
            <a:endParaRPr lang="en-US" sz="2800" dirty="0">
              <a:solidFill>
                <a:schemeClr val="bg1"/>
              </a:solidFill>
              <a:latin typeface="+mn-lt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ru-RU" sz="2800" dirty="0">
                <a:solidFill>
                  <a:schemeClr val="bg1"/>
                </a:solidFill>
                <a:latin typeface="+mn-lt"/>
              </a:rPr>
              <a:t>Подготовка «ИИ-элиты», способной выполнять фундаментальные и поисковые исследования в сфере ИИ, которые в среднесрочной перспективе (10-20 лет) могут породить </a:t>
            </a:r>
            <a:r>
              <a:rPr lang="ru-RU" sz="2800" dirty="0" err="1">
                <a:solidFill>
                  <a:schemeClr val="bg1"/>
                </a:solidFill>
                <a:latin typeface="+mn-lt"/>
              </a:rPr>
              <a:t>дисраптивные</a:t>
            </a:r>
            <a:r>
              <a:rPr lang="ru-RU" sz="2800" dirty="0">
                <a:solidFill>
                  <a:schemeClr val="bg1"/>
                </a:solidFill>
                <a:latin typeface="+mn-lt"/>
              </a:rPr>
              <a:t> технологии</a:t>
            </a:r>
          </a:p>
          <a:p>
            <a:pPr marL="514350" indent="-514350" algn="l">
              <a:buFont typeface="+mj-lt"/>
              <a:buAutoNum type="arabicPeriod"/>
            </a:pPr>
            <a:endParaRPr lang="ru-RU" sz="2800" dirty="0">
              <a:solidFill>
                <a:schemeClr val="bg1"/>
              </a:solidFill>
              <a:latin typeface="+mn-lt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ru-RU" sz="2800" dirty="0">
                <a:solidFill>
                  <a:schemeClr val="bg1"/>
                </a:solidFill>
                <a:latin typeface="+mn-lt"/>
              </a:rPr>
              <a:t>Элиту могут готовить только элитные ВУЗы, и при них можно организовать Инженерные ИИ-потоки (аналог – инженерный поток на мехмате)</a:t>
            </a:r>
          </a:p>
          <a:p>
            <a:pPr marL="514350" indent="-514350" algn="l">
              <a:buFont typeface="+mj-lt"/>
              <a:buAutoNum type="arabicPeriod"/>
            </a:pPr>
            <a:endParaRPr lang="ru-RU" sz="2800" dirty="0">
              <a:solidFill>
                <a:schemeClr val="bg1"/>
              </a:solidFill>
              <a:latin typeface="+mn-lt"/>
            </a:endParaRPr>
          </a:p>
          <a:p>
            <a:pPr marL="514350" indent="-514350" algn="l">
              <a:buFont typeface="+mj-lt"/>
              <a:buAutoNum type="arabicPeriod"/>
            </a:pPr>
            <a:endParaRPr lang="ru-RU" sz="2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3274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F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A17797B-54A8-1C4A-8AE7-8A82C93F9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70" y="257872"/>
            <a:ext cx="11559830" cy="75247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000" dirty="0">
                <a:solidFill>
                  <a:schemeClr val="bg1"/>
                </a:solidFill>
              </a:rPr>
              <a:t>Стратегия подготовки ИИ-специалистов</a:t>
            </a: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992E8500-B7D5-480E-BAF4-EB536D4B6BA0}"/>
              </a:ext>
            </a:extLst>
          </p:cNvPr>
          <p:cNvSpPr txBox="1">
            <a:spLocks/>
          </p:cNvSpPr>
          <p:nvPr/>
        </p:nvSpPr>
        <p:spPr>
          <a:xfrm>
            <a:off x="850898" y="4164008"/>
            <a:ext cx="3886200" cy="167481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ct val="108000"/>
              </a:lnSpc>
              <a:spcBef>
                <a:spcPct val="0"/>
              </a:spcBef>
            </a:pPr>
            <a:endParaRPr lang="ru-RU" sz="1600" b="1" dirty="0">
              <a:solidFill>
                <a:schemeClr val="bg1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0898" y="1343025"/>
            <a:ext cx="10972802" cy="4023391"/>
          </a:xfrm>
          <a:prstGeom prst="rect">
            <a:avLst/>
          </a:prstGeom>
        </p:spPr>
        <p:txBody>
          <a:bodyPr wrap="square" lIns="0" tIns="144000" bIns="0" rtlCol="0">
            <a:spAutoFit/>
          </a:bodyPr>
          <a:lstStyle/>
          <a:p>
            <a:pPr algn="l"/>
            <a:r>
              <a:rPr lang="ru-RU" sz="2800" b="1" dirty="0">
                <a:solidFill>
                  <a:schemeClr val="bg1"/>
                </a:solidFill>
                <a:latin typeface="+mn-lt"/>
              </a:rPr>
              <a:t>Подготовка массовых разработчиков ИИ-решений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:</a:t>
            </a:r>
          </a:p>
          <a:p>
            <a:pPr algn="l"/>
            <a:endParaRPr lang="en-US" sz="2800" dirty="0">
              <a:solidFill>
                <a:schemeClr val="bg1"/>
              </a:solidFill>
              <a:latin typeface="+mn-lt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ru-RU" sz="2800" dirty="0">
                <a:solidFill>
                  <a:schemeClr val="bg1"/>
                </a:solidFill>
                <a:latin typeface="+mn-lt"/>
              </a:rPr>
              <a:t>Подготовка ИТ-специалистов, способных разрабатывать модели и системы ИИ. </a:t>
            </a:r>
          </a:p>
          <a:p>
            <a:pPr marL="514350" indent="-514350" algn="l">
              <a:buFont typeface="+mj-lt"/>
              <a:buAutoNum type="arabicPeriod"/>
            </a:pPr>
            <a:endParaRPr lang="ru-RU" sz="2800" dirty="0">
              <a:solidFill>
                <a:schemeClr val="bg1"/>
              </a:solidFill>
              <a:latin typeface="+mn-lt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ru-RU" sz="2800" dirty="0">
                <a:solidFill>
                  <a:schemeClr val="bg1"/>
                </a:solidFill>
                <a:latin typeface="+mn-lt"/>
              </a:rPr>
              <a:t>Ввести специальность Прикладной ИИ (аналог – прикладная математика).  Готовить по ней + переучивать</a:t>
            </a:r>
          </a:p>
          <a:p>
            <a:pPr marL="514350" indent="-514350" algn="l">
              <a:buFont typeface="+mj-lt"/>
              <a:buAutoNum type="arabicPeriod"/>
            </a:pPr>
            <a:endParaRPr lang="ru-RU" sz="2800" dirty="0">
              <a:solidFill>
                <a:schemeClr val="bg1"/>
              </a:solidFill>
              <a:latin typeface="+mn-lt"/>
            </a:endParaRPr>
          </a:p>
          <a:p>
            <a:pPr marL="514350" indent="-514350" algn="l">
              <a:buFont typeface="+mj-lt"/>
              <a:buAutoNum type="arabicPeriod"/>
            </a:pPr>
            <a:endParaRPr lang="ru-RU" sz="2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6406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F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71" y="4643735"/>
            <a:ext cx="11423699" cy="2710828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A17797B-54A8-1C4A-8AE7-8A82C93F9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70" y="123825"/>
            <a:ext cx="11559830" cy="7832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200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Национальная стратегия развития ИИ до 2030 года</a:t>
            </a:r>
            <a:endParaRPr lang="ru-RU" sz="3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64C90-23BC-4FEC-A50A-917D520A4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944" y="3248025"/>
            <a:ext cx="7074656" cy="39870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A189FA-D1E7-4BD8-850A-7B9A331C86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71" y="657225"/>
            <a:ext cx="6523285" cy="357866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F3DE3C2-1877-4203-A8C9-51896F6DEB17}"/>
              </a:ext>
            </a:extLst>
          </p:cNvPr>
          <p:cNvGrpSpPr/>
          <p:nvPr/>
        </p:nvGrpSpPr>
        <p:grpSpPr>
          <a:xfrm>
            <a:off x="6870699" y="1382494"/>
            <a:ext cx="6324599" cy="1789331"/>
            <a:chOff x="7138636" y="991807"/>
            <a:chExt cx="5320284" cy="1789331"/>
          </a:xfrm>
        </p:grpSpPr>
        <p:sp>
          <p:nvSpPr>
            <p:cNvPr id="181" name="Прямоугольник 10">
              <a:extLst>
                <a:ext uri="{FF2B5EF4-FFF2-40B4-BE49-F238E27FC236}">
                  <a16:creationId xmlns:a16="http://schemas.microsoft.com/office/drawing/2014/main" id="{F38EA434-5B1B-4608-8C51-1FBD39BAA89F}"/>
                </a:ext>
              </a:extLst>
            </p:cNvPr>
            <p:cNvSpPr/>
            <p:nvPr/>
          </p:nvSpPr>
          <p:spPr>
            <a:xfrm>
              <a:off x="7138636" y="991807"/>
              <a:ext cx="515128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+mn-lt"/>
                </a:rPr>
                <a:t>До 2022 года ИИ применялся для трансформации отдельных процессов</a:t>
              </a:r>
            </a:p>
          </p:txBody>
        </p:sp>
        <p:sp>
          <p:nvSpPr>
            <p:cNvPr id="185" name="Прямоугольник 10">
              <a:extLst>
                <a:ext uri="{FF2B5EF4-FFF2-40B4-BE49-F238E27FC236}">
                  <a16:creationId xmlns:a16="http://schemas.microsoft.com/office/drawing/2014/main" id="{FFEB1696-60FD-428F-8F72-30E09B4049A5}"/>
                </a:ext>
              </a:extLst>
            </p:cNvPr>
            <p:cNvSpPr/>
            <p:nvPr/>
          </p:nvSpPr>
          <p:spPr>
            <a:xfrm>
              <a:off x="7820434" y="1857808"/>
              <a:ext cx="463848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+mn-lt"/>
                </a:rPr>
                <a:t>За последние годы ИИ продемострировал значительные эффекты в различных отраслях промышленности</a:t>
              </a:r>
            </a:p>
          </p:txBody>
        </p:sp>
      </p:grpSp>
      <p:sp>
        <p:nvSpPr>
          <p:cNvPr id="194" name="Прямоугольник 10">
            <a:extLst>
              <a:ext uri="{FF2B5EF4-FFF2-40B4-BE49-F238E27FC236}">
                <a16:creationId xmlns:a16="http://schemas.microsoft.com/office/drawing/2014/main" id="{5CB705B2-F401-475D-8975-D7612680F546}"/>
              </a:ext>
            </a:extLst>
          </p:cNvPr>
          <p:cNvSpPr/>
          <p:nvPr/>
        </p:nvSpPr>
        <p:spPr>
          <a:xfrm>
            <a:off x="622300" y="5094909"/>
            <a:ext cx="51512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+mn-lt"/>
              </a:rPr>
              <a:t>По оценкам массовое внедрение ИИ в отраслях должно привести к росту ВВП на 4% к 2030 году</a:t>
            </a:r>
          </a:p>
        </p:txBody>
      </p:sp>
      <p:sp>
        <p:nvSpPr>
          <p:cNvPr id="196" name="Прямоугольник 10">
            <a:extLst>
              <a:ext uri="{FF2B5EF4-FFF2-40B4-BE49-F238E27FC236}">
                <a16:creationId xmlns:a16="http://schemas.microsoft.com/office/drawing/2014/main" id="{C3ADD557-E0DC-4606-A58F-D9F648E4168F}"/>
              </a:ext>
            </a:extLst>
          </p:cNvPr>
          <p:cNvSpPr/>
          <p:nvPr/>
        </p:nvSpPr>
        <p:spPr>
          <a:xfrm>
            <a:off x="165100" y="7208193"/>
            <a:ext cx="576863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chemeClr val="bg1"/>
                </a:solidFill>
                <a:latin typeface="+mn-lt"/>
              </a:rPr>
              <a:t>Источник: Стратегическая сессия по направлению «Развитие искусственного интеллекта» от 26.09.23г.</a:t>
            </a:r>
          </a:p>
        </p:txBody>
      </p:sp>
    </p:spTree>
    <p:extLst>
      <p:ext uri="{BB962C8B-B14F-4D97-AF65-F5344CB8AC3E}">
        <p14:creationId xmlns:p14="http://schemas.microsoft.com/office/powerpoint/2010/main" val="2054535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F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A17797B-54A8-1C4A-8AE7-8A82C93F9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70" y="257872"/>
            <a:ext cx="11559830" cy="75247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000" dirty="0">
                <a:solidFill>
                  <a:schemeClr val="bg1"/>
                </a:solidFill>
              </a:rPr>
              <a:t>Стратегия подготовки ИИ-специалистов</a:t>
            </a: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992E8500-B7D5-480E-BAF4-EB536D4B6BA0}"/>
              </a:ext>
            </a:extLst>
          </p:cNvPr>
          <p:cNvSpPr txBox="1">
            <a:spLocks/>
          </p:cNvSpPr>
          <p:nvPr/>
        </p:nvSpPr>
        <p:spPr>
          <a:xfrm>
            <a:off x="850898" y="4164008"/>
            <a:ext cx="3886200" cy="167481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ct val="108000"/>
              </a:lnSpc>
              <a:spcBef>
                <a:spcPct val="0"/>
              </a:spcBef>
            </a:pPr>
            <a:endParaRPr lang="ru-RU" sz="1600" b="1" dirty="0">
              <a:solidFill>
                <a:schemeClr val="bg1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0898" y="1031201"/>
            <a:ext cx="11887202" cy="6424048"/>
          </a:xfrm>
          <a:prstGeom prst="rect">
            <a:avLst/>
          </a:prstGeom>
        </p:spPr>
        <p:txBody>
          <a:bodyPr wrap="square" lIns="0" tIns="144000" bIns="0" rtlCol="0">
            <a:spAutoFit/>
          </a:bodyPr>
          <a:lstStyle/>
          <a:p>
            <a:pPr algn="l"/>
            <a:r>
              <a:rPr lang="ru-RU" sz="2400" b="1" dirty="0">
                <a:solidFill>
                  <a:schemeClr val="bg1"/>
                </a:solidFill>
                <a:latin typeface="+mn-lt"/>
              </a:rPr>
              <a:t>Подготовка специалистов отраслевой направленности для внедрения и сопровождения прикладных систем ИИ на местах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: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ru-RU" sz="2400" dirty="0">
                <a:solidFill>
                  <a:schemeClr val="bg1"/>
                </a:solidFill>
                <a:latin typeface="+mn-lt"/>
              </a:rPr>
              <a:t>Подготовка ИТ-специалистов, способных </a:t>
            </a:r>
            <a:r>
              <a:rPr lang="ru-RU" sz="2400" dirty="0" err="1">
                <a:solidFill>
                  <a:schemeClr val="bg1"/>
                </a:solidFill>
                <a:latin typeface="+mn-lt"/>
              </a:rPr>
              <a:t>кастомизировать</a:t>
            </a:r>
            <a:r>
              <a:rPr lang="ru-RU" sz="2400" dirty="0">
                <a:solidFill>
                  <a:schemeClr val="bg1"/>
                </a:solidFill>
                <a:latin typeface="+mn-lt"/>
              </a:rPr>
              <a:t> и внедрять ИИ решения «на местах» с учетом специфики отрасли (в т.ч., не просто автоматизируя, а трансформируя процессы).  </a:t>
            </a:r>
          </a:p>
          <a:p>
            <a:pPr marL="514350" indent="-514350" algn="l">
              <a:buFont typeface="+mj-lt"/>
              <a:buAutoNum type="arabicPeriod"/>
            </a:pPr>
            <a:endParaRPr lang="ru-RU" sz="2400" dirty="0">
              <a:solidFill>
                <a:schemeClr val="bg1"/>
              </a:solidFill>
              <a:latin typeface="+mn-lt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ru-RU" sz="2400" dirty="0">
                <a:solidFill>
                  <a:schemeClr val="bg1"/>
                </a:solidFill>
                <a:latin typeface="+mn-lt"/>
              </a:rPr>
              <a:t>Включение ИИ-блоков в подготовку «почти всех» специалистов</a:t>
            </a:r>
          </a:p>
          <a:p>
            <a:pPr marL="514350" indent="-514350" algn="l">
              <a:buFont typeface="+mj-lt"/>
              <a:buAutoNum type="arabicPeriod"/>
            </a:pPr>
            <a:endParaRPr lang="ru-RU" sz="2400" dirty="0">
              <a:solidFill>
                <a:schemeClr val="bg1"/>
              </a:solidFill>
              <a:latin typeface="+mn-lt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ru-RU" sz="2400" dirty="0">
                <a:solidFill>
                  <a:schemeClr val="bg1"/>
                </a:solidFill>
                <a:latin typeface="+mn-lt"/>
              </a:rPr>
              <a:t>Новые специализации:</a:t>
            </a:r>
          </a:p>
          <a:p>
            <a:pPr marL="514350" indent="-514350" algn="l">
              <a:buFont typeface="+mj-lt"/>
              <a:buAutoNum type="arabicPeriod"/>
            </a:pPr>
            <a:endParaRPr lang="ru-RU" sz="2400" dirty="0">
              <a:solidFill>
                <a:schemeClr val="bg1"/>
              </a:solidFill>
              <a:latin typeface="+mn-lt"/>
            </a:endParaRPr>
          </a:p>
          <a:p>
            <a:pPr marL="514350" indent="-514350" algn="l">
              <a:buFont typeface="+mj-lt"/>
              <a:buAutoNum type="arabicPeriod"/>
            </a:pPr>
            <a:endParaRPr lang="ru-RU" sz="2400" dirty="0">
              <a:solidFill>
                <a:schemeClr val="bg1"/>
              </a:solidFill>
              <a:latin typeface="+mn-lt"/>
            </a:endParaRPr>
          </a:p>
          <a:p>
            <a:pPr marL="514350" indent="-514350" algn="l">
              <a:buFont typeface="+mj-lt"/>
              <a:buAutoNum type="arabicPeriod"/>
            </a:pPr>
            <a:endParaRPr lang="ru-RU" sz="2400" dirty="0">
              <a:solidFill>
                <a:schemeClr val="bg1"/>
              </a:solidFill>
              <a:latin typeface="+mn-lt"/>
            </a:endParaRPr>
          </a:p>
          <a:p>
            <a:pPr marL="514350" indent="-514350" algn="l">
              <a:buFont typeface="+mj-lt"/>
              <a:buAutoNum type="arabicPeriod"/>
            </a:pPr>
            <a:endParaRPr lang="ru-RU" sz="2400" dirty="0">
              <a:solidFill>
                <a:schemeClr val="bg1"/>
              </a:solidFill>
              <a:latin typeface="+mn-lt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ru-RU" sz="2400" dirty="0">
                <a:solidFill>
                  <a:schemeClr val="bg1"/>
                </a:solidFill>
                <a:latin typeface="+mn-lt"/>
              </a:rPr>
              <a:t>И наоборот – прикладной ИИ-специалист для нефтяных/медицинских/ … приложений</a:t>
            </a:r>
          </a:p>
          <a:p>
            <a:pPr marL="514350" indent="-514350" algn="l">
              <a:buFont typeface="+mj-lt"/>
              <a:buAutoNum type="arabicPeriod"/>
            </a:pP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1E6ED8-FEF0-6125-E1E2-4E3061DE78AA}"/>
              </a:ext>
            </a:extLst>
          </p:cNvPr>
          <p:cNvSpPr txBox="1"/>
          <p:nvPr/>
        </p:nvSpPr>
        <p:spPr>
          <a:xfrm>
            <a:off x="1376060" y="4971769"/>
            <a:ext cx="84664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2" indent="-285750" algn="l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+mn-lt"/>
              </a:rPr>
              <a:t>Специалисты предметной области со знанием ИИ</a:t>
            </a:r>
          </a:p>
          <a:p>
            <a:pPr marL="285750" lvl="2" indent="-285750" algn="l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+mn-lt"/>
              </a:rPr>
              <a:t>Менеджеры для управления ИТ/ИИ проектами</a:t>
            </a:r>
          </a:p>
          <a:p>
            <a:pPr marL="285750" lvl="2" indent="-285750" algn="l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MBA </a:t>
            </a:r>
            <a:r>
              <a:rPr lang="ru-RU" sz="2000" dirty="0">
                <a:solidFill>
                  <a:schemeClr val="bg1"/>
                </a:solidFill>
                <a:latin typeface="+mn-lt"/>
              </a:rPr>
              <a:t>по внедрению ИИ в бизнес / по бизнесу с ИИ-технологиями </a:t>
            </a:r>
          </a:p>
        </p:txBody>
      </p:sp>
    </p:spTree>
    <p:extLst>
      <p:ext uri="{BB962C8B-B14F-4D97-AF65-F5344CB8AC3E}">
        <p14:creationId xmlns:p14="http://schemas.microsoft.com/office/powerpoint/2010/main" val="3094294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F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A17797B-54A8-1C4A-8AE7-8A82C93F9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70" y="257872"/>
            <a:ext cx="11559830" cy="75247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000" dirty="0">
                <a:solidFill>
                  <a:schemeClr val="bg1"/>
                </a:solidFill>
              </a:rPr>
              <a:t>Заключение</a:t>
            </a:r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992E8500-B7D5-480E-BAF4-EB536D4B6BA0}"/>
              </a:ext>
            </a:extLst>
          </p:cNvPr>
          <p:cNvSpPr txBox="1">
            <a:spLocks/>
          </p:cNvSpPr>
          <p:nvPr/>
        </p:nvSpPr>
        <p:spPr>
          <a:xfrm>
            <a:off x="850898" y="4164008"/>
            <a:ext cx="3886200" cy="167481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lnSpc>
                <a:spcPct val="108000"/>
              </a:lnSpc>
              <a:spcBef>
                <a:spcPct val="0"/>
              </a:spcBef>
            </a:pPr>
            <a:endParaRPr lang="ru-RU" sz="1600" b="1" dirty="0">
              <a:solidFill>
                <a:schemeClr val="bg1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9479" y="755903"/>
            <a:ext cx="11887200" cy="6516381"/>
          </a:xfrm>
          <a:prstGeom prst="rect">
            <a:avLst/>
          </a:prstGeom>
        </p:spPr>
        <p:txBody>
          <a:bodyPr wrap="square" lIns="0" tIns="144000" bIns="0" rtlCol="0">
            <a:spAutoFit/>
          </a:bodyPr>
          <a:lstStyle/>
          <a:p>
            <a:pPr marL="194339" indent="-194339">
              <a:buFont typeface="Wingdings" pitchFamily="2" charset="2"/>
              <a:buChar char="q"/>
            </a:pP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Команда Центра прикладного ИИ – это </a:t>
            </a:r>
            <a:r>
              <a:rPr lang="x-none" sz="2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 и компетенци</a:t>
            </a:r>
            <a:r>
              <a:rPr lang="ru-RU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x-none" sz="2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разработке ИИ решений полного цикла</a:t>
            </a:r>
            <a:endParaRPr lang="ru-RU" sz="2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4339" indent="-194339">
              <a:buFont typeface="Wingdings" pitchFamily="2" charset="2"/>
              <a:buChar char="q"/>
            </a:pPr>
            <a:endParaRPr lang="ru-RU" sz="2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4339" indent="-194339">
              <a:buFont typeface="Wingdings" pitchFamily="2" charset="2"/>
              <a:buChar char="q"/>
            </a:pPr>
            <a:r>
              <a:rPr lang="ru-RU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Современные образовательные программы по ИИ</a:t>
            </a:r>
          </a:p>
          <a:p>
            <a:pPr marL="194339" indent="-194339">
              <a:buFont typeface="Wingdings" pitchFamily="2" charset="2"/>
              <a:buChar char="q"/>
            </a:pPr>
            <a:endParaRPr lang="ru-RU" sz="2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4339" indent="-194339">
              <a:buFont typeface="Wingdings" pitchFamily="2" charset="2"/>
              <a:buChar char="q"/>
            </a:pP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Большой портфель успешно выполненных и внедренных разработок для индустриальных партнеров</a:t>
            </a:r>
          </a:p>
          <a:p>
            <a:pPr marL="194339" indent="-194339">
              <a:buFont typeface="Wingdings" pitchFamily="2" charset="2"/>
              <a:buChar char="q"/>
            </a:pPr>
            <a:endParaRPr lang="ru-RU" sz="2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4339" indent="-194339">
              <a:buFont typeface="Wingdings" pitchFamily="2" charset="2"/>
              <a:buChar char="q"/>
            </a:pP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разработанных за гос. деньги фреймворков и библиотек для ускорения и удешевления работ</a:t>
            </a:r>
          </a:p>
          <a:p>
            <a:pPr marL="194339" indent="-194339">
              <a:buFont typeface="Wingdings" pitchFamily="2" charset="2"/>
              <a:buChar char="q"/>
            </a:pPr>
            <a:endParaRPr lang="ru-RU" sz="2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4339" indent="-194339">
              <a:buFont typeface="Wingdings" pitchFamily="2" charset="2"/>
              <a:buChar char="q"/>
            </a:pPr>
            <a:r>
              <a:rPr lang="ru-RU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Темы за кадром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 комп. зрения для безопасности и эффективности индустриальных процессов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Автоматизация работы дата-</a:t>
            </a:r>
            <a:r>
              <a:rPr lang="ru-RU" sz="2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сайентистов</a:t>
            </a:r>
            <a:r>
              <a:rPr lang="ru-RU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AutoML</a:t>
            </a:r>
            <a:r>
              <a:rPr lang="en-US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Neural Architecture Search)</a:t>
            </a:r>
            <a:endParaRPr lang="ru-RU" sz="2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Аналитика пользовательских данных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ИИ для определения хим. свойств и оптимизации свойств материалов</a:t>
            </a:r>
          </a:p>
        </p:txBody>
      </p:sp>
    </p:spTree>
    <p:extLst>
      <p:ext uri="{BB962C8B-B14F-4D97-AF65-F5344CB8AC3E}">
        <p14:creationId xmlns:p14="http://schemas.microsoft.com/office/powerpoint/2010/main" val="153492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300" y="105463"/>
            <a:ext cx="8869764" cy="7104962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21E5C9C3-B7B1-DA27-5360-35AFDF2C5EB8}"/>
              </a:ext>
            </a:extLst>
          </p:cNvPr>
          <p:cNvSpPr txBox="1"/>
          <p:nvPr/>
        </p:nvSpPr>
        <p:spPr>
          <a:xfrm>
            <a:off x="1501922" y="3422351"/>
            <a:ext cx="7268845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48100" algn="l"/>
              </a:tabLst>
            </a:pPr>
            <a:r>
              <a:rPr sz="5200" b="1" spc="-10" dirty="0">
                <a:solidFill>
                  <a:srgbClr val="FFFFFF"/>
                </a:solidFill>
                <a:latin typeface="Arial"/>
                <a:cs typeface="Arial"/>
              </a:rPr>
              <a:t>Спасибо</a:t>
            </a:r>
            <a:r>
              <a:rPr sz="5200" b="1" spc="-3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200" b="1" spc="-25" dirty="0">
                <a:solidFill>
                  <a:srgbClr val="FFFFFF"/>
                </a:solidFill>
                <a:latin typeface="Arial"/>
                <a:cs typeface="Arial"/>
              </a:rPr>
              <a:t>за</a:t>
            </a:r>
            <a:r>
              <a:rPr sz="52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5200" b="1" spc="-45" dirty="0">
                <a:solidFill>
                  <a:srgbClr val="FFFFFF"/>
                </a:solidFill>
                <a:latin typeface="Arial"/>
                <a:cs typeface="Arial"/>
              </a:rPr>
              <a:t>внимание!</a:t>
            </a:r>
            <a:endParaRPr sz="5200" dirty="0">
              <a:latin typeface="Arial"/>
              <a:cs typeface="Arial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DC9A76-2231-BC30-3B22-2BA23BD7B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0" y="614907"/>
            <a:ext cx="1176000" cy="100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41121EE-64FE-636E-1203-951E28B53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3300" y="787235"/>
            <a:ext cx="2551323" cy="663344"/>
          </a:xfrm>
          <a:prstGeom prst="rect">
            <a:avLst/>
          </a:prstGeom>
        </p:spPr>
      </p:pic>
      <p:sp>
        <p:nvSpPr>
          <p:cNvPr id="10" name="object 28">
            <a:extLst>
              <a:ext uri="{FF2B5EF4-FFF2-40B4-BE49-F238E27FC236}">
                <a16:creationId xmlns:a16="http://schemas.microsoft.com/office/drawing/2014/main" id="{865704D6-B81D-47F3-8459-ABFEC4D12662}"/>
              </a:ext>
            </a:extLst>
          </p:cNvPr>
          <p:cNvSpPr txBox="1"/>
          <p:nvPr/>
        </p:nvSpPr>
        <p:spPr>
          <a:xfrm>
            <a:off x="1526290" y="6143625"/>
            <a:ext cx="10449809" cy="581569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500" b="1" dirty="0">
                <a:solidFill>
                  <a:schemeClr val="accent1"/>
                </a:solidFill>
                <a:latin typeface="Arial"/>
                <a:cs typeface="Arial"/>
              </a:rPr>
              <a:t>Руководитель</a:t>
            </a:r>
            <a:r>
              <a:rPr lang="ru-RU" sz="1500" b="1" spc="1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ru-RU" sz="1500" b="1" dirty="0">
                <a:solidFill>
                  <a:schemeClr val="accent1"/>
                </a:solidFill>
                <a:latin typeface="Arial"/>
                <a:cs typeface="Arial"/>
              </a:rPr>
              <a:t>Центра</a:t>
            </a:r>
            <a:r>
              <a:rPr lang="ru-RU" sz="1500" b="1" spc="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ru-RU" sz="1500" b="1" dirty="0">
                <a:solidFill>
                  <a:schemeClr val="accent1"/>
                </a:solidFill>
                <a:latin typeface="Arial"/>
                <a:cs typeface="Arial"/>
              </a:rPr>
              <a:t>—</a:t>
            </a:r>
            <a:r>
              <a:rPr lang="ru-RU" sz="1500" b="1" spc="10" dirty="0">
                <a:solidFill>
                  <a:schemeClr val="accent1"/>
                </a:solidFill>
                <a:latin typeface="Arial"/>
                <a:cs typeface="Arial"/>
              </a:rPr>
              <a:t> д.ф.-м.н., проф.</a:t>
            </a:r>
            <a:r>
              <a:rPr lang="en-US" sz="1500" b="1" spc="1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ru-RU" sz="1500" b="1" dirty="0">
                <a:solidFill>
                  <a:schemeClr val="accent1"/>
                </a:solidFill>
                <a:latin typeface="Arial"/>
                <a:cs typeface="Arial"/>
              </a:rPr>
              <a:t>Евгений</a:t>
            </a:r>
            <a:r>
              <a:rPr lang="ru-RU" sz="1500" b="1" spc="15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ru-RU" sz="1500" b="1" spc="-10" dirty="0">
                <a:solidFill>
                  <a:schemeClr val="accent1"/>
                </a:solidFill>
                <a:latin typeface="Arial"/>
                <a:cs typeface="Arial"/>
              </a:rPr>
              <a:t>Бурнаев</a:t>
            </a:r>
            <a:endParaRPr lang="ru-RU" sz="1500" dirty="0">
              <a:solidFill>
                <a:schemeClr val="accent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600" b="1" spc="-10" dirty="0">
                <a:solidFill>
                  <a:srgbClr val="FFFFFF"/>
                </a:solidFill>
                <a:latin typeface="Arial"/>
                <a:cs typeface="Arial"/>
              </a:rPr>
              <a:t>Ноябрь </a:t>
            </a:r>
            <a:r>
              <a:rPr lang="ru-RU" sz="1600" b="1" spc="-20" dirty="0">
                <a:solidFill>
                  <a:srgbClr val="FFFFFF"/>
                </a:solidFill>
                <a:latin typeface="Arial"/>
                <a:cs typeface="Arial"/>
              </a:rPr>
              <a:t>2023</a:t>
            </a:r>
            <a:endParaRPr lang="ru-RU" sz="13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6586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F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71" y="4643735"/>
            <a:ext cx="11423699" cy="2710828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A17797B-54A8-1C4A-8AE7-8A82C93F9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70" y="123825"/>
            <a:ext cx="11559830" cy="56658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200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Национальная стратегия развития ИИ до 2030 года</a:t>
            </a:r>
            <a:endParaRPr lang="ru-RU" sz="3000" dirty="0">
              <a:solidFill>
                <a:schemeClr val="bg1"/>
              </a:solidFill>
            </a:endParaRPr>
          </a:p>
        </p:txBody>
      </p:sp>
      <p:sp>
        <p:nvSpPr>
          <p:cNvPr id="196" name="Прямоугольник 10">
            <a:extLst>
              <a:ext uri="{FF2B5EF4-FFF2-40B4-BE49-F238E27FC236}">
                <a16:creationId xmlns:a16="http://schemas.microsoft.com/office/drawing/2014/main" id="{C3ADD557-E0DC-4606-A58F-D9F648E4168F}"/>
              </a:ext>
            </a:extLst>
          </p:cNvPr>
          <p:cNvSpPr/>
          <p:nvPr/>
        </p:nvSpPr>
        <p:spPr>
          <a:xfrm>
            <a:off x="165100" y="7208193"/>
            <a:ext cx="576863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Источник: Стратегическая сессия по направлению «Развитие искусственного интеллекта» от 26.09.23г.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8FDA7F-456B-4248-9132-C9CD401FB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649269"/>
            <a:ext cx="11917723" cy="647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8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F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71" y="4643735"/>
            <a:ext cx="11423699" cy="2710828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A17797B-54A8-1C4A-8AE7-8A82C93F9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70" y="123825"/>
            <a:ext cx="11559830" cy="56658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200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Национальная стратегия развития ИИ до 2030 года</a:t>
            </a:r>
            <a:endParaRPr lang="ru-RU" sz="3000" dirty="0">
              <a:solidFill>
                <a:schemeClr val="bg1"/>
              </a:solidFill>
            </a:endParaRPr>
          </a:p>
        </p:txBody>
      </p:sp>
      <p:sp>
        <p:nvSpPr>
          <p:cNvPr id="196" name="Прямоугольник 10">
            <a:extLst>
              <a:ext uri="{FF2B5EF4-FFF2-40B4-BE49-F238E27FC236}">
                <a16:creationId xmlns:a16="http://schemas.microsoft.com/office/drawing/2014/main" id="{C3ADD557-E0DC-4606-A58F-D9F648E4168F}"/>
              </a:ext>
            </a:extLst>
          </p:cNvPr>
          <p:cNvSpPr/>
          <p:nvPr/>
        </p:nvSpPr>
        <p:spPr>
          <a:xfrm>
            <a:off x="165100" y="7208193"/>
            <a:ext cx="576863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Источник: Стратегическая сессия по направлению «Развитие искусственного интеллекта» от 26.09.23г.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2C96C7-5169-4197-B1FC-598AF5C75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87" y="621466"/>
            <a:ext cx="6790713" cy="3236159"/>
          </a:xfrm>
          <a:prstGeom prst="rect">
            <a:avLst/>
          </a:prstGeom>
        </p:spPr>
      </p:pic>
      <p:pic>
        <p:nvPicPr>
          <p:cNvPr id="373" name="Picture 372">
            <a:extLst>
              <a:ext uri="{FF2B5EF4-FFF2-40B4-BE49-F238E27FC236}">
                <a16:creationId xmlns:a16="http://schemas.microsoft.com/office/drawing/2014/main" id="{AEF59714-01DA-41A2-A6D8-740296D98F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9700" y="3780799"/>
            <a:ext cx="6690667" cy="3315845"/>
          </a:xfrm>
          <a:prstGeom prst="rect">
            <a:avLst/>
          </a:prstGeom>
        </p:spPr>
      </p:pic>
      <p:grpSp>
        <p:nvGrpSpPr>
          <p:cNvPr id="394" name="Group 393">
            <a:extLst>
              <a:ext uri="{FF2B5EF4-FFF2-40B4-BE49-F238E27FC236}">
                <a16:creationId xmlns:a16="http://schemas.microsoft.com/office/drawing/2014/main" id="{5388F118-BBCE-45E3-8A3C-0ED384A77CC5}"/>
              </a:ext>
            </a:extLst>
          </p:cNvPr>
          <p:cNvGrpSpPr/>
          <p:nvPr/>
        </p:nvGrpSpPr>
        <p:grpSpPr>
          <a:xfrm>
            <a:off x="7327900" y="1476518"/>
            <a:ext cx="5364885" cy="1695307"/>
            <a:chOff x="7327900" y="1476518"/>
            <a:chExt cx="5364885" cy="1695307"/>
          </a:xfrm>
        </p:grpSpPr>
        <p:sp>
          <p:nvSpPr>
            <p:cNvPr id="379" name="Прямоугольник 10">
              <a:extLst>
                <a:ext uri="{FF2B5EF4-FFF2-40B4-BE49-F238E27FC236}">
                  <a16:creationId xmlns:a16="http://schemas.microsoft.com/office/drawing/2014/main" id="{C3A85CC4-D4B0-4EB8-AAC6-31FD7A5D59E4}"/>
                </a:ext>
              </a:extLst>
            </p:cNvPr>
            <p:cNvSpPr/>
            <p:nvPr/>
          </p:nvSpPr>
          <p:spPr>
            <a:xfrm>
              <a:off x="7510615" y="2039005"/>
              <a:ext cx="515128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latin typeface="+mn-lt"/>
                </a:rPr>
                <a:t>Доля России в передовых результатах по фундаментальным технологиям ИИ исчезающе мала</a:t>
              </a:r>
            </a:p>
          </p:txBody>
        </p:sp>
        <p:grpSp>
          <p:nvGrpSpPr>
            <p:cNvPr id="386" name="Group 385">
              <a:extLst>
                <a:ext uri="{FF2B5EF4-FFF2-40B4-BE49-F238E27FC236}">
                  <a16:creationId xmlns:a16="http://schemas.microsoft.com/office/drawing/2014/main" id="{C6B0928C-A013-45F3-A644-187B6071CC85}"/>
                </a:ext>
              </a:extLst>
            </p:cNvPr>
            <p:cNvGrpSpPr/>
            <p:nvPr/>
          </p:nvGrpSpPr>
          <p:grpSpPr>
            <a:xfrm>
              <a:off x="7327900" y="1476518"/>
              <a:ext cx="5364885" cy="1695307"/>
              <a:chOff x="7327900" y="1476518"/>
              <a:chExt cx="5364885" cy="1695307"/>
            </a:xfrm>
          </p:grpSpPr>
          <p:grpSp>
            <p:nvGrpSpPr>
              <p:cNvPr id="374" name="Group 373">
                <a:extLst>
                  <a:ext uri="{FF2B5EF4-FFF2-40B4-BE49-F238E27FC236}">
                    <a16:creationId xmlns:a16="http://schemas.microsoft.com/office/drawing/2014/main" id="{017F7C2E-5BB2-49B0-B182-06915E61104B}"/>
                  </a:ext>
                </a:extLst>
              </p:cNvPr>
              <p:cNvGrpSpPr/>
              <p:nvPr/>
            </p:nvGrpSpPr>
            <p:grpSpPr>
              <a:xfrm>
                <a:off x="7327900" y="1476518"/>
                <a:ext cx="5364885" cy="1695307"/>
                <a:chOff x="7297015" y="1135355"/>
                <a:chExt cx="5364885" cy="1695307"/>
              </a:xfrm>
            </p:grpSpPr>
            <p:sp>
              <p:nvSpPr>
                <p:cNvPr id="375" name="Овал 15">
                  <a:extLst>
                    <a:ext uri="{FF2B5EF4-FFF2-40B4-BE49-F238E27FC236}">
                      <a16:creationId xmlns:a16="http://schemas.microsoft.com/office/drawing/2014/main" id="{227F01DB-C884-4744-ADBB-657391A767D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97015" y="1290935"/>
                  <a:ext cx="199630" cy="172382"/>
                </a:xfrm>
                <a:prstGeom prst="ellipse">
                  <a:avLst/>
                </a:prstGeom>
                <a:solidFill>
                  <a:srgbClr val="814997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76" name="Прямоугольник 10">
                  <a:extLst>
                    <a:ext uri="{FF2B5EF4-FFF2-40B4-BE49-F238E27FC236}">
                      <a16:creationId xmlns:a16="http://schemas.microsoft.com/office/drawing/2014/main" id="{63173048-8963-4786-8C17-A72790A8EC81}"/>
                    </a:ext>
                  </a:extLst>
                </p:cNvPr>
                <p:cNvSpPr/>
                <p:nvPr/>
              </p:nvSpPr>
              <p:spPr>
                <a:xfrm>
                  <a:off x="7510615" y="1135355"/>
                  <a:ext cx="5151285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sz="1400" dirty="0">
                      <a:solidFill>
                        <a:schemeClr val="bg1"/>
                      </a:solidFill>
                      <a:latin typeface="+mn-lt"/>
                    </a:rPr>
                    <a:t>Число ученых, работающих непосредственно на мировом уровне в области ИИ, в России очень мало</a:t>
                  </a:r>
                </a:p>
              </p:txBody>
            </p:sp>
            <p:sp>
              <p:nvSpPr>
                <p:cNvPr id="377" name="Овал 15">
                  <a:extLst>
                    <a:ext uri="{FF2B5EF4-FFF2-40B4-BE49-F238E27FC236}">
                      <a16:creationId xmlns:a16="http://schemas.microsoft.com/office/drawing/2014/main" id="{FDF83B4A-5A8B-4293-AA30-24F3A3166D5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97015" y="1889785"/>
                  <a:ext cx="199630" cy="172382"/>
                </a:xfrm>
                <a:prstGeom prst="ellipse">
                  <a:avLst/>
                </a:prstGeom>
                <a:solidFill>
                  <a:srgbClr val="814997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78" name="Прямоугольник 10">
                  <a:extLst>
                    <a:ext uri="{FF2B5EF4-FFF2-40B4-BE49-F238E27FC236}">
                      <a16:creationId xmlns:a16="http://schemas.microsoft.com/office/drawing/2014/main" id="{C33DAE99-F382-4041-9E35-03AA612D3744}"/>
                    </a:ext>
                  </a:extLst>
                </p:cNvPr>
                <p:cNvSpPr/>
                <p:nvPr/>
              </p:nvSpPr>
              <p:spPr>
                <a:xfrm>
                  <a:off x="7510615" y="2307442"/>
                  <a:ext cx="5151285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sz="1400" dirty="0">
                      <a:solidFill>
                        <a:schemeClr val="bg1"/>
                      </a:solidFill>
                      <a:latin typeface="+mn-lt"/>
                    </a:rPr>
                    <a:t>Негативный эффект на развитие технологий ИИ в РФ и на подготовку новых кадров</a:t>
                  </a:r>
                </a:p>
              </p:txBody>
            </p:sp>
          </p:grpSp>
          <p:sp>
            <p:nvSpPr>
              <p:cNvPr id="380" name="Овал 15">
                <a:extLst>
                  <a:ext uri="{FF2B5EF4-FFF2-40B4-BE49-F238E27FC236}">
                    <a16:creationId xmlns:a16="http://schemas.microsoft.com/office/drawing/2014/main" id="{3055D92E-AFDD-4AAA-B465-2D866E21BE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27900" y="2770843"/>
                <a:ext cx="199630" cy="172382"/>
              </a:xfrm>
              <a:prstGeom prst="ellipse">
                <a:avLst/>
              </a:prstGeom>
              <a:solidFill>
                <a:srgbClr val="814997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04" name="TextBox 403">
            <a:extLst>
              <a:ext uri="{FF2B5EF4-FFF2-40B4-BE49-F238E27FC236}">
                <a16:creationId xmlns:a16="http://schemas.microsoft.com/office/drawing/2014/main" id="{2395757A-EFF1-4371-BA83-326FE8EADA5B}"/>
              </a:ext>
            </a:extLst>
          </p:cNvPr>
          <p:cNvSpPr txBox="1"/>
          <p:nvPr/>
        </p:nvSpPr>
        <p:spPr>
          <a:xfrm>
            <a:off x="280380" y="4114026"/>
            <a:ext cx="2667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E2"/>
              </a:buClr>
              <a:buSzTx/>
              <a:buFontTx/>
              <a:buNone/>
              <a:tabLst>
                <a:tab pos="689336" algn="l"/>
              </a:tabLst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Необходимые меры</a:t>
            </a:r>
            <a:endParaRPr kumimoji="0" lang="ru-RU" sz="14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405" name="TextBox 404">
            <a:extLst>
              <a:ext uri="{FF2B5EF4-FFF2-40B4-BE49-F238E27FC236}">
                <a16:creationId xmlns:a16="http://schemas.microsoft.com/office/drawing/2014/main" id="{7B7721EB-442A-41A7-9CE8-AFB2E7C4CD46}"/>
              </a:ext>
            </a:extLst>
          </p:cNvPr>
          <p:cNvSpPr txBox="1"/>
          <p:nvPr/>
        </p:nvSpPr>
        <p:spPr>
          <a:xfrm>
            <a:off x="7168032" y="1159640"/>
            <a:ext cx="389366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E2"/>
              </a:buClr>
              <a:buSzTx/>
              <a:buFontTx/>
              <a:buNone/>
              <a:tabLst>
                <a:tab pos="689336" algn="l"/>
              </a:tabLst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Существующие проблемы</a:t>
            </a:r>
            <a:endParaRPr kumimoji="0" lang="ru-RU" sz="14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406" name="Овал 15">
            <a:extLst>
              <a:ext uri="{FF2B5EF4-FFF2-40B4-BE49-F238E27FC236}">
                <a16:creationId xmlns:a16="http://schemas.microsoft.com/office/drawing/2014/main" id="{F110FD70-2BBE-4779-818B-47A630028143}"/>
              </a:ext>
            </a:extLst>
          </p:cNvPr>
          <p:cNvSpPr>
            <a:spLocks noChangeAspect="1"/>
          </p:cNvSpPr>
          <p:nvPr/>
        </p:nvSpPr>
        <p:spPr>
          <a:xfrm>
            <a:off x="317500" y="6047443"/>
            <a:ext cx="199630" cy="172382"/>
          </a:xfrm>
          <a:prstGeom prst="ellipse">
            <a:avLst/>
          </a:prstGeom>
          <a:solidFill>
            <a:srgbClr val="814997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08" name="Овал 15">
            <a:extLst>
              <a:ext uri="{FF2B5EF4-FFF2-40B4-BE49-F238E27FC236}">
                <a16:creationId xmlns:a16="http://schemas.microsoft.com/office/drawing/2014/main" id="{7298FCAA-CAF8-4B12-9BE2-77E53345378B}"/>
              </a:ext>
            </a:extLst>
          </p:cNvPr>
          <p:cNvSpPr>
            <a:spLocks noChangeAspect="1"/>
          </p:cNvSpPr>
          <p:nvPr/>
        </p:nvSpPr>
        <p:spPr>
          <a:xfrm>
            <a:off x="317500" y="6504643"/>
            <a:ext cx="199630" cy="172382"/>
          </a:xfrm>
          <a:prstGeom prst="ellipse">
            <a:avLst/>
          </a:prstGeom>
          <a:solidFill>
            <a:srgbClr val="814997"/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10" name="Group 409">
            <a:extLst>
              <a:ext uri="{FF2B5EF4-FFF2-40B4-BE49-F238E27FC236}">
                <a16:creationId xmlns:a16="http://schemas.microsoft.com/office/drawing/2014/main" id="{62CA2E2D-FF52-4021-BEBC-AF2AE79C7B93}"/>
              </a:ext>
            </a:extLst>
          </p:cNvPr>
          <p:cNvGrpSpPr/>
          <p:nvPr/>
        </p:nvGrpSpPr>
        <p:grpSpPr>
          <a:xfrm>
            <a:off x="317500" y="4467225"/>
            <a:ext cx="6111000" cy="2181999"/>
            <a:chOff x="317500" y="4467225"/>
            <a:chExt cx="6111000" cy="2181999"/>
          </a:xfrm>
        </p:grpSpPr>
        <p:grpSp>
          <p:nvGrpSpPr>
            <p:cNvPr id="395" name="Group 394">
              <a:extLst>
                <a:ext uri="{FF2B5EF4-FFF2-40B4-BE49-F238E27FC236}">
                  <a16:creationId xmlns:a16="http://schemas.microsoft.com/office/drawing/2014/main" id="{787F0080-B11C-419A-A04B-0CC355C5EABF}"/>
                </a:ext>
              </a:extLst>
            </p:cNvPr>
            <p:cNvGrpSpPr/>
            <p:nvPr/>
          </p:nvGrpSpPr>
          <p:grpSpPr>
            <a:xfrm>
              <a:off x="317500" y="4467225"/>
              <a:ext cx="6096000" cy="1447800"/>
              <a:chOff x="7327900" y="1476518"/>
              <a:chExt cx="6096000" cy="1447800"/>
            </a:xfrm>
          </p:grpSpPr>
          <p:sp>
            <p:nvSpPr>
              <p:cNvPr id="396" name="Прямоугольник 10">
                <a:extLst>
                  <a:ext uri="{FF2B5EF4-FFF2-40B4-BE49-F238E27FC236}">
                    <a16:creationId xmlns:a16="http://schemas.microsoft.com/office/drawing/2014/main" id="{EA6FCDF0-F3FD-4468-8939-B8034FE1775C}"/>
                  </a:ext>
                </a:extLst>
              </p:cNvPr>
              <p:cNvSpPr/>
              <p:nvPr/>
            </p:nvSpPr>
            <p:spPr>
              <a:xfrm>
                <a:off x="7510615" y="2185654"/>
                <a:ext cx="576863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200" dirty="0">
                    <a:solidFill>
                      <a:schemeClr val="bg1"/>
                    </a:solidFill>
                    <a:latin typeface="+mn-lt"/>
                  </a:rPr>
                  <a:t>Ясные </a:t>
                </a:r>
                <a:r>
                  <a:rPr lang="en-US" sz="1200" dirty="0">
                    <a:solidFill>
                      <a:schemeClr val="bg1"/>
                    </a:solidFill>
                    <a:latin typeface="+mn-lt"/>
                  </a:rPr>
                  <a:t>KPI</a:t>
                </a:r>
                <a:r>
                  <a:rPr lang="ru-RU" sz="1200" dirty="0">
                    <a:solidFill>
                      <a:schemeClr val="bg1"/>
                    </a:solidFill>
                    <a:latin typeface="+mn-lt"/>
                  </a:rPr>
                  <a:t> (применимость технологий ИИ, наращивание прикладных специалистов, увеличение числа ученых с публикациями А*)</a:t>
                </a:r>
              </a:p>
            </p:txBody>
          </p:sp>
          <p:grpSp>
            <p:nvGrpSpPr>
              <p:cNvPr id="397" name="Group 396">
                <a:extLst>
                  <a:ext uri="{FF2B5EF4-FFF2-40B4-BE49-F238E27FC236}">
                    <a16:creationId xmlns:a16="http://schemas.microsoft.com/office/drawing/2014/main" id="{ADD327C9-03C4-412F-9659-F29114E5B8B9}"/>
                  </a:ext>
                </a:extLst>
              </p:cNvPr>
              <p:cNvGrpSpPr/>
              <p:nvPr/>
            </p:nvGrpSpPr>
            <p:grpSpPr>
              <a:xfrm>
                <a:off x="7327900" y="1476518"/>
                <a:ext cx="6096000" cy="1447800"/>
                <a:chOff x="7327900" y="1476518"/>
                <a:chExt cx="6096000" cy="1447800"/>
              </a:xfrm>
            </p:grpSpPr>
            <p:grpSp>
              <p:nvGrpSpPr>
                <p:cNvPr id="398" name="Group 397">
                  <a:extLst>
                    <a:ext uri="{FF2B5EF4-FFF2-40B4-BE49-F238E27FC236}">
                      <a16:creationId xmlns:a16="http://schemas.microsoft.com/office/drawing/2014/main" id="{51DFF457-963F-4D5F-85D5-862490C15453}"/>
                    </a:ext>
                  </a:extLst>
                </p:cNvPr>
                <p:cNvGrpSpPr/>
                <p:nvPr/>
              </p:nvGrpSpPr>
              <p:grpSpPr>
                <a:xfrm>
                  <a:off x="7327900" y="1476518"/>
                  <a:ext cx="6096000" cy="1447800"/>
                  <a:chOff x="7297015" y="1135355"/>
                  <a:chExt cx="6096000" cy="1447800"/>
                </a:xfrm>
              </p:grpSpPr>
              <p:sp>
                <p:nvSpPr>
                  <p:cNvPr id="400" name="Овал 15">
                    <a:extLst>
                      <a:ext uri="{FF2B5EF4-FFF2-40B4-BE49-F238E27FC236}">
                        <a16:creationId xmlns:a16="http://schemas.microsoft.com/office/drawing/2014/main" id="{E92F8C25-E265-48A3-BD10-9DF80E92C7A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297015" y="1290935"/>
                    <a:ext cx="199630" cy="172382"/>
                  </a:xfrm>
                  <a:prstGeom prst="ellipse">
                    <a:avLst/>
                  </a:prstGeom>
                  <a:solidFill>
                    <a:srgbClr val="814997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lIns="0" tIns="0" rIns="0" b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" name="Прямоугольник 10">
                    <a:extLst>
                      <a:ext uri="{FF2B5EF4-FFF2-40B4-BE49-F238E27FC236}">
                        <a16:creationId xmlns:a16="http://schemas.microsoft.com/office/drawing/2014/main" id="{30B5C1E2-D108-4F8E-B188-4416A1C4F60E}"/>
                      </a:ext>
                    </a:extLst>
                  </p:cNvPr>
                  <p:cNvSpPr/>
                  <p:nvPr/>
                </p:nvSpPr>
                <p:spPr>
                  <a:xfrm>
                    <a:off x="7510615" y="1135355"/>
                    <a:ext cx="5882400" cy="64633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ru-RU" sz="1200" dirty="0">
                        <a:solidFill>
                          <a:schemeClr val="bg1"/>
                        </a:solidFill>
                        <a:latin typeface="+mn-lt"/>
                      </a:rPr>
                      <a:t>Наращивание количества ученых и преподавателей, работающих на мировом уровне и способных выпускать специалистов самого высокого уровня как для науки, так и для индустрии</a:t>
                    </a:r>
                  </a:p>
                </p:txBody>
              </p:sp>
              <p:sp>
                <p:nvSpPr>
                  <p:cNvPr id="402" name="Овал 15">
                    <a:extLst>
                      <a:ext uri="{FF2B5EF4-FFF2-40B4-BE49-F238E27FC236}">
                        <a16:creationId xmlns:a16="http://schemas.microsoft.com/office/drawing/2014/main" id="{9CCC8B12-795D-4DF1-B7AF-786B63C80F1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297015" y="1973555"/>
                    <a:ext cx="199630" cy="172382"/>
                  </a:xfrm>
                  <a:prstGeom prst="ellipse">
                    <a:avLst/>
                  </a:prstGeom>
                  <a:solidFill>
                    <a:srgbClr val="814997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lIns="0" tIns="0" rIns="0" bIns="0"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3" name="Прямоугольник 10">
                    <a:extLst>
                      <a:ext uri="{FF2B5EF4-FFF2-40B4-BE49-F238E27FC236}">
                        <a16:creationId xmlns:a16="http://schemas.microsoft.com/office/drawing/2014/main" id="{988E9534-4CD2-4EFB-8983-7D6DE9B3F23D}"/>
                      </a:ext>
                    </a:extLst>
                  </p:cNvPr>
                  <p:cNvSpPr/>
                  <p:nvPr/>
                </p:nvSpPr>
                <p:spPr>
                  <a:xfrm>
                    <a:off x="7510615" y="2306156"/>
                    <a:ext cx="5882400" cy="27699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ru-RU" sz="1200" dirty="0">
                        <a:solidFill>
                          <a:schemeClr val="bg1"/>
                        </a:solidFill>
                        <a:latin typeface="+mn-lt"/>
                      </a:rPr>
                      <a:t>Обеспечение вычислительных мощностей</a:t>
                    </a:r>
                  </a:p>
                </p:txBody>
              </p:sp>
            </p:grpSp>
            <p:sp>
              <p:nvSpPr>
                <p:cNvPr id="399" name="Овал 15">
                  <a:extLst>
                    <a:ext uri="{FF2B5EF4-FFF2-40B4-BE49-F238E27FC236}">
                      <a16:creationId xmlns:a16="http://schemas.microsoft.com/office/drawing/2014/main" id="{4802C10C-E773-42F3-92E6-404384FB14B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327900" y="2695718"/>
                  <a:ext cx="199630" cy="172382"/>
                </a:xfrm>
                <a:prstGeom prst="ellipse">
                  <a:avLst/>
                </a:prstGeom>
                <a:solidFill>
                  <a:srgbClr val="814997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07" name="Прямоугольник 10">
              <a:extLst>
                <a:ext uri="{FF2B5EF4-FFF2-40B4-BE49-F238E27FC236}">
                  <a16:creationId xmlns:a16="http://schemas.microsoft.com/office/drawing/2014/main" id="{373C68E4-6F77-4129-A463-AF5C9AF33EB0}"/>
                </a:ext>
              </a:extLst>
            </p:cNvPr>
            <p:cNvSpPr/>
            <p:nvPr/>
          </p:nvSpPr>
          <p:spPr>
            <a:xfrm>
              <a:off x="546100" y="5915025"/>
              <a:ext cx="58824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  <a:latin typeface="+mn-lt"/>
                </a:rPr>
                <a:t>Реализация фундаментальных задач, связанных с разработкой фундаментальных мультимодальных генеративных моделей</a:t>
              </a:r>
            </a:p>
          </p:txBody>
        </p:sp>
        <p:sp>
          <p:nvSpPr>
            <p:cNvPr id="409" name="Прямоугольник 10">
              <a:extLst>
                <a:ext uri="{FF2B5EF4-FFF2-40B4-BE49-F238E27FC236}">
                  <a16:creationId xmlns:a16="http://schemas.microsoft.com/office/drawing/2014/main" id="{E6B2496E-0F35-435C-8A71-4744356C95DC}"/>
                </a:ext>
              </a:extLst>
            </p:cNvPr>
            <p:cNvSpPr/>
            <p:nvPr/>
          </p:nvSpPr>
          <p:spPr>
            <a:xfrm>
              <a:off x="546100" y="6372225"/>
              <a:ext cx="58824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  <a:latin typeface="+mn-lt"/>
                </a:rPr>
                <a:t>Кооперация с дружественными странами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5566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F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71" y="4643735"/>
            <a:ext cx="11423699" cy="2710828"/>
          </a:xfrm>
          <a:prstGeom prst="rect">
            <a:avLst/>
          </a:prstGeom>
        </p:spPr>
      </p:pic>
      <p:sp>
        <p:nvSpPr>
          <p:cNvPr id="111" name="object 4">
            <a:extLst>
              <a:ext uri="{FF2B5EF4-FFF2-40B4-BE49-F238E27FC236}">
                <a16:creationId xmlns:a16="http://schemas.microsoft.com/office/drawing/2014/main" id="{68A1B8C1-B71C-45B1-AA87-416C5AF4106C}"/>
              </a:ext>
            </a:extLst>
          </p:cNvPr>
          <p:cNvSpPr txBox="1"/>
          <p:nvPr/>
        </p:nvSpPr>
        <p:spPr>
          <a:xfrm>
            <a:off x="698500" y="2553628"/>
            <a:ext cx="11843770" cy="11515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00000"/>
              </a:lnSpc>
            </a:pPr>
            <a:r>
              <a:rPr lang="ru-RU" sz="3700" b="1" dirty="0">
                <a:solidFill>
                  <a:srgbClr val="FFFFFF"/>
                </a:solidFill>
                <a:latin typeface="Arial"/>
                <a:cs typeface="Arial"/>
              </a:rPr>
              <a:t>Вклад Исследовательского центра по ИИ на базе Сколковского института науки и технологий</a:t>
            </a:r>
            <a:endParaRPr lang="ru-RU" sz="37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3875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object 17">
            <a:extLst>
              <a:ext uri="{FF2B5EF4-FFF2-40B4-BE49-F238E27FC236}">
                <a16:creationId xmlns:a16="http://schemas.microsoft.com/office/drawing/2014/main" id="{256EC447-A8DD-4358-8907-43A481725D59}"/>
              </a:ext>
            </a:extLst>
          </p:cNvPr>
          <p:cNvSpPr/>
          <p:nvPr/>
        </p:nvSpPr>
        <p:spPr>
          <a:xfrm rot="9148633" flipH="1">
            <a:off x="4688447" y="1709775"/>
            <a:ext cx="2142636" cy="1467637"/>
          </a:xfrm>
          <a:prstGeom prst="trapezoid">
            <a:avLst>
              <a:gd name="adj" fmla="val 45410"/>
            </a:avLst>
          </a:prstGeom>
          <a:solidFill>
            <a:srgbClr val="CCECF9"/>
          </a:solidFill>
        </p:spPr>
        <p:txBody>
          <a:bodyPr wrap="square" lIns="0" tIns="0" rIns="0" bIns="0" rtlCol="0"/>
          <a:lstStyle/>
          <a:p>
            <a:endParaRPr sz="1200" dirty="0">
              <a:latin typeface="+mj-lt"/>
            </a:endParaRPr>
          </a:p>
        </p:txBody>
      </p:sp>
      <p:sp>
        <p:nvSpPr>
          <p:cNvPr id="102" name="object 17">
            <a:extLst>
              <a:ext uri="{FF2B5EF4-FFF2-40B4-BE49-F238E27FC236}">
                <a16:creationId xmlns:a16="http://schemas.microsoft.com/office/drawing/2014/main" id="{11048F8F-1CA5-4EF2-884F-53D93474CFFF}"/>
              </a:ext>
            </a:extLst>
          </p:cNvPr>
          <p:cNvSpPr/>
          <p:nvPr/>
        </p:nvSpPr>
        <p:spPr>
          <a:xfrm rot="6155941" flipH="1">
            <a:off x="3818988" y="2767969"/>
            <a:ext cx="2147109" cy="1514808"/>
          </a:xfrm>
          <a:prstGeom prst="trapezoid">
            <a:avLst>
              <a:gd name="adj" fmla="val 45410"/>
            </a:avLst>
          </a:prstGeom>
          <a:solidFill>
            <a:srgbClr val="CCECF9"/>
          </a:solidFill>
        </p:spPr>
        <p:txBody>
          <a:bodyPr wrap="square" lIns="0" tIns="0" rIns="0" bIns="0" rtlCol="0"/>
          <a:lstStyle/>
          <a:p>
            <a:endParaRPr sz="1200" dirty="0">
              <a:latin typeface="+mj-lt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9205868B-D619-B4EE-20F3-C18139D8CD66}"/>
              </a:ext>
            </a:extLst>
          </p:cNvPr>
          <p:cNvGrpSpPr/>
          <p:nvPr/>
        </p:nvGrpSpPr>
        <p:grpSpPr>
          <a:xfrm>
            <a:off x="9137275" y="4519538"/>
            <a:ext cx="3365283" cy="998473"/>
            <a:chOff x="8907209" y="4284788"/>
            <a:chExt cx="3365283" cy="998473"/>
          </a:xfrm>
        </p:grpSpPr>
        <p:pic>
          <p:nvPicPr>
            <p:cNvPr id="134" name="Рисунок 133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965044CE-E94C-5C40-BEBA-988848C44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0596" y="4284788"/>
              <a:ext cx="583777" cy="458682"/>
            </a:xfrm>
            <a:prstGeom prst="rect">
              <a:avLst/>
            </a:prstGeom>
          </p:spPr>
        </p:pic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527F8792-667D-7B49-AF34-1C98D06B6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8394" y="4342990"/>
              <a:ext cx="1105006" cy="291888"/>
            </a:xfrm>
            <a:prstGeom prst="rect">
              <a:avLst/>
            </a:prstGeom>
          </p:spPr>
        </p:pic>
        <p:pic>
          <p:nvPicPr>
            <p:cNvPr id="145" name="Рисунок 144">
              <a:extLst>
                <a:ext uri="{FF2B5EF4-FFF2-40B4-BE49-F238E27FC236}">
                  <a16:creationId xmlns:a16="http://schemas.microsoft.com/office/drawing/2014/main" id="{AE3D3F3A-A0D6-C04D-9390-3F8785265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8195" y="4331905"/>
              <a:ext cx="954047" cy="323694"/>
            </a:xfrm>
            <a:prstGeom prst="rect">
              <a:avLst/>
            </a:prstGeom>
          </p:spPr>
        </p:pic>
        <p:sp>
          <p:nvSpPr>
            <p:cNvPr id="59" name="object 10">
              <a:extLst>
                <a:ext uri="{FF2B5EF4-FFF2-40B4-BE49-F238E27FC236}">
                  <a16:creationId xmlns:a16="http://schemas.microsoft.com/office/drawing/2014/main" id="{B5170B03-5F84-F109-72D1-3D53AC07FADA}"/>
                </a:ext>
              </a:extLst>
            </p:cNvPr>
            <p:cNvSpPr txBox="1"/>
            <p:nvPr/>
          </p:nvSpPr>
          <p:spPr>
            <a:xfrm>
              <a:off x="8907209" y="4834420"/>
              <a:ext cx="3365283" cy="44884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960"/>
                </a:lnSpc>
                <a:spcAft>
                  <a:spcPts val="200"/>
                </a:spcAft>
              </a:pPr>
              <a:r>
                <a:rPr sz="1000" b="1" spc="-1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Оценка </a:t>
              </a:r>
              <a:r>
                <a:rPr sz="1000" b="1" spc="-1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влияния</a:t>
              </a:r>
              <a:r>
                <a:rPr sz="1000" b="1" spc="-1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000" b="1" spc="-1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рисков</a:t>
              </a:r>
              <a:r>
                <a:rPr lang="ru-RU" sz="1000" b="1" spc="-1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на кредитный портфель</a:t>
              </a:r>
              <a:r>
                <a:rPr sz="1000" b="1" spc="-1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ru-RU" sz="1000" b="1" spc="-1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9388" marR="0" lvl="0" indent="-60325" defTabSz="914400" eaLnBrk="1" fontAlgn="auto" latinLnBrk="0" hangingPunct="1">
                <a:lnSpc>
                  <a:spcPts val="960"/>
                </a:lnSpc>
                <a:spcAft>
                  <a:spcPts val="200"/>
                </a:spcAft>
                <a:buClr>
                  <a:schemeClr val="tx1">
                    <a:lumMod val="75000"/>
                    <a:lumOff val="25000"/>
                  </a:schemeClr>
                </a:buClr>
                <a:buSzTx/>
                <a:buFont typeface="Arial"/>
                <a:buChar char="•"/>
                <a:tabLst>
                  <a:tab pos="192405" algn="l"/>
                  <a:tab pos="193040" algn="l"/>
                </a:tabLst>
                <a:defRPr/>
              </a:pP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климатических рисков,</a:t>
              </a:r>
            </a:p>
            <a:p>
              <a:pPr marL="179388" marR="0" lvl="0" indent="-60325" defTabSz="914400" eaLnBrk="1" fontAlgn="auto" latinLnBrk="0" hangingPunct="1">
                <a:lnSpc>
                  <a:spcPts val="960"/>
                </a:lnSpc>
                <a:spcAft>
                  <a:spcPts val="200"/>
                </a:spcAft>
                <a:buClr>
                  <a:schemeClr val="tx1">
                    <a:lumMod val="75000"/>
                    <a:lumOff val="25000"/>
                  </a:schemeClr>
                </a:buClr>
                <a:buSzTx/>
                <a:buFont typeface="Arial"/>
                <a:buChar char="•"/>
                <a:tabLst>
                  <a:tab pos="192405" algn="l"/>
                  <a:tab pos="193040" algn="l"/>
                </a:tabLst>
                <a:defRPr/>
              </a:pP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физических рисков и</a:t>
              </a:r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др.</a:t>
              </a:r>
            </a:p>
          </p:txBody>
        </p:sp>
      </p:grp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05" y="182737"/>
            <a:ext cx="12181890" cy="471850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spc="-2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Готовность</a:t>
            </a:r>
            <a:r>
              <a:rPr spc="-1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spc="-1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глобальным</a:t>
            </a:r>
            <a:r>
              <a:rPr spc="-10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вызовам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5D20FCE7-C25C-E128-922B-A62AF841F82F}"/>
              </a:ext>
            </a:extLst>
          </p:cNvPr>
          <p:cNvGrpSpPr/>
          <p:nvPr/>
        </p:nvGrpSpPr>
        <p:grpSpPr>
          <a:xfrm>
            <a:off x="850900" y="4495355"/>
            <a:ext cx="3633433" cy="1114870"/>
            <a:chOff x="374555" y="4632374"/>
            <a:chExt cx="3633433" cy="1114870"/>
          </a:xfrm>
        </p:grpSpPr>
        <p:sp>
          <p:nvSpPr>
            <p:cNvPr id="31" name="object 31"/>
            <p:cNvSpPr txBox="1"/>
            <p:nvPr/>
          </p:nvSpPr>
          <p:spPr>
            <a:xfrm>
              <a:off x="374555" y="5108608"/>
              <a:ext cx="3633433" cy="638636"/>
            </a:xfrm>
            <a:prstGeom prst="rect">
              <a:avLst/>
            </a:prstGeom>
          </p:spPr>
          <p:txBody>
            <a:bodyPr vert="horz" wrap="square" lIns="0" tIns="48260" rIns="0" bIns="0" rtlCol="0">
              <a:spAutoFit/>
            </a:bodyPr>
            <a:lstStyle/>
            <a:p>
              <a:pPr>
                <a:lnSpc>
                  <a:spcPts val="960"/>
                </a:lnSpc>
                <a:spcAft>
                  <a:spcPts val="200"/>
                </a:spcAft>
              </a:pPr>
              <a:r>
                <a:rPr lang="ru-RU" sz="10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Экологический м</a:t>
              </a:r>
              <a:r>
                <a:rPr sz="1000" b="1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ониторинг</a:t>
              </a:r>
              <a:r>
                <a:rPr lang="ru-RU" sz="10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воздуха</a:t>
              </a:r>
            </a:p>
            <a:p>
              <a:pPr marL="179388" indent="-60325">
                <a:lnSpc>
                  <a:spcPts val="960"/>
                </a:lnSpc>
                <a:spcAft>
                  <a:spcPts val="200"/>
                </a:spcAft>
                <a:buClr>
                  <a:schemeClr val="tx1">
                    <a:lumMod val="75000"/>
                    <a:lumOff val="25000"/>
                  </a:schemeClr>
                </a:buClr>
                <a:buFont typeface="Arial"/>
                <a:buChar char="•"/>
                <a:tabLst>
                  <a:tab pos="192405" algn="l"/>
                  <a:tab pos="193040" algn="l"/>
                </a:tabLst>
                <a:defRPr/>
              </a:pPr>
              <a:r>
                <a:rPr lang="ru-RU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прогнозирование распространения загрязнений воздуха</a:t>
              </a:r>
            </a:p>
            <a:p>
              <a:pPr marL="179388" indent="-60325">
                <a:lnSpc>
                  <a:spcPts val="960"/>
                </a:lnSpc>
                <a:spcAft>
                  <a:spcPts val="200"/>
                </a:spcAft>
                <a:buClr>
                  <a:schemeClr val="tx1">
                    <a:lumMod val="75000"/>
                    <a:lumOff val="25000"/>
                  </a:schemeClr>
                </a:buClr>
                <a:buFont typeface="Arial"/>
                <a:buChar char="•"/>
                <a:tabLst>
                  <a:tab pos="192405" algn="l"/>
                  <a:tab pos="193040" algn="l"/>
                </a:tabLst>
                <a:defRPr/>
              </a:pPr>
              <a:r>
                <a:rPr lang="ru-RU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поиск источников выбросов</a:t>
              </a:r>
            </a:p>
            <a:p>
              <a:pPr marL="179388" indent="-60325">
                <a:lnSpc>
                  <a:spcPts val="960"/>
                </a:lnSpc>
                <a:spcAft>
                  <a:spcPts val="200"/>
                </a:spcAft>
                <a:buClr>
                  <a:schemeClr val="tx1">
                    <a:lumMod val="75000"/>
                    <a:lumOff val="25000"/>
                  </a:schemeClr>
                </a:buClr>
                <a:buFont typeface="Arial"/>
                <a:buChar char="•"/>
                <a:tabLst>
                  <a:tab pos="192405" algn="l"/>
                  <a:tab pos="193040" algn="l"/>
                </a:tabLst>
                <a:defRPr/>
              </a:pPr>
              <a:r>
                <a:rPr sz="10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снижение</a:t>
              </a:r>
              <a:r>
                <a:rPr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экологических</a:t>
              </a:r>
              <a:r>
                <a:rPr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рисков</a:t>
              </a:r>
              <a:endPara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382AF8D2-CF4E-584A-B1B3-BF5217703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370" y="4747472"/>
              <a:ext cx="710897" cy="221168"/>
            </a:xfrm>
            <a:prstGeom prst="rect">
              <a:avLst/>
            </a:prstGeom>
          </p:spPr>
        </p:pic>
        <p:pic>
          <p:nvPicPr>
            <p:cNvPr id="127" name="Рисунок 126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363FBA06-8EDF-7842-A709-E4B20D4C0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42" y="4632374"/>
              <a:ext cx="347550" cy="394943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E50010C-4E5A-3014-20D3-C8BA629C1395}"/>
              </a:ext>
            </a:extLst>
          </p:cNvPr>
          <p:cNvGrpSpPr/>
          <p:nvPr/>
        </p:nvGrpSpPr>
        <p:grpSpPr>
          <a:xfrm>
            <a:off x="393700" y="2934579"/>
            <a:ext cx="3914505" cy="1166384"/>
            <a:chOff x="556107" y="3019521"/>
            <a:chExt cx="3500064" cy="1166384"/>
          </a:xfrm>
        </p:grpSpPr>
        <p:sp>
          <p:nvSpPr>
            <p:cNvPr id="33" name="object 33"/>
            <p:cNvSpPr txBox="1"/>
            <p:nvPr/>
          </p:nvSpPr>
          <p:spPr>
            <a:xfrm>
              <a:off x="629195" y="3572917"/>
              <a:ext cx="3426976" cy="612988"/>
            </a:xfrm>
            <a:prstGeom prst="rect">
              <a:avLst/>
            </a:prstGeom>
          </p:spPr>
          <p:txBody>
            <a:bodyPr vert="horz" wrap="square" lIns="0" tIns="48260" rIns="0" bIns="0" rtlCol="0">
              <a:spAutoFit/>
            </a:bodyPr>
            <a:lstStyle/>
            <a:p>
              <a:pPr>
                <a:lnSpc>
                  <a:spcPts val="960"/>
                </a:lnSpc>
                <a:spcAft>
                  <a:spcPts val="200"/>
                </a:spcAft>
              </a:pPr>
              <a:r>
                <a:rPr sz="1000" b="1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Прогнозирование</a:t>
              </a:r>
              <a:r>
                <a:rPr sz="1000" b="1" spc="11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0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ледовой</a:t>
              </a:r>
              <a:r>
                <a:rPr sz="1000" b="1" spc="114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0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обстановки</a:t>
              </a:r>
              <a:r>
                <a:rPr sz="1000" b="1" spc="11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0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</a:t>
              </a:r>
              <a:r>
                <a:rPr sz="1000" b="1" spc="114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000" b="1" spc="-1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Арктике</a:t>
              </a:r>
              <a:endParaRPr sz="1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9388" indent="-60325">
                <a:lnSpc>
                  <a:spcPts val="960"/>
                </a:lnSpc>
                <a:spcAft>
                  <a:spcPts val="200"/>
                </a:spcAft>
                <a:buClr>
                  <a:schemeClr val="tx1">
                    <a:lumMod val="75000"/>
                    <a:lumOff val="25000"/>
                  </a:schemeClr>
                </a:buClr>
                <a:buFont typeface="Arial"/>
                <a:buChar char="•"/>
                <a:tabLst>
                  <a:tab pos="192405" algn="l"/>
                  <a:tab pos="193040" algn="l"/>
                </a:tabLst>
                <a:defRPr/>
              </a:pPr>
              <a:r>
                <a:rPr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снижение рисков нефтедобычи (</a:t>
              </a:r>
              <a:r>
                <a:rPr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платформа</a:t>
              </a: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«Приразломная»)</a:t>
              </a:r>
            </a:p>
            <a:p>
              <a:pPr marL="179388" indent="-60325">
                <a:lnSpc>
                  <a:spcPts val="960"/>
                </a:lnSpc>
                <a:spcAft>
                  <a:spcPts val="600"/>
                </a:spcAft>
                <a:buClr>
                  <a:schemeClr val="tx1">
                    <a:lumMod val="75000"/>
                    <a:lumOff val="25000"/>
                  </a:schemeClr>
                </a:buClr>
                <a:buFont typeface="Arial"/>
                <a:buChar char="•"/>
                <a:tabLst>
                  <a:tab pos="192405" algn="l"/>
                  <a:tab pos="193040" algn="l"/>
                </a:tabLst>
                <a:defRPr/>
              </a:pPr>
              <a:r>
                <a:rPr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эффективная логистика судов (</a:t>
              </a:r>
              <a:r>
                <a:rPr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СевМорПуть</a:t>
              </a:r>
              <a:r>
                <a:rPr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8" name="Рисунок 127" descr="Изображение выглядит как текст, керамические изделия&#10;&#10;Автоматически созданное описание">
              <a:extLst>
                <a:ext uri="{FF2B5EF4-FFF2-40B4-BE49-F238E27FC236}">
                  <a16:creationId xmlns:a16="http://schemas.microsoft.com/office/drawing/2014/main" id="{645BFB5C-C45E-2746-B4D7-466FA0E71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369" y="3019521"/>
              <a:ext cx="402783" cy="512633"/>
            </a:xfrm>
            <a:prstGeom prst="rect">
              <a:avLst/>
            </a:prstGeom>
          </p:spPr>
        </p:pic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CC8BC9F3-0649-5D4B-B1B4-9CD645BBC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046" y="3129857"/>
              <a:ext cx="768948" cy="311241"/>
            </a:xfrm>
            <a:prstGeom prst="rect">
              <a:avLst/>
            </a:prstGeom>
          </p:spPr>
        </p:pic>
        <p:pic>
          <p:nvPicPr>
            <p:cNvPr id="151" name="Рисунок 150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52A7D9F8-33B0-E741-BDD8-945E7E889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07" y="3083905"/>
              <a:ext cx="680246" cy="333455"/>
            </a:xfrm>
            <a:prstGeom prst="rect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13C05ECA-AB62-03EB-72ED-5763A99B8563}"/>
              </a:ext>
            </a:extLst>
          </p:cNvPr>
          <p:cNvGrpSpPr/>
          <p:nvPr/>
        </p:nvGrpSpPr>
        <p:grpSpPr>
          <a:xfrm>
            <a:off x="698500" y="1488156"/>
            <a:ext cx="3785832" cy="1226469"/>
            <a:chOff x="233148" y="2015781"/>
            <a:chExt cx="3227453" cy="1070746"/>
          </a:xfrm>
        </p:grpSpPr>
        <p:pic>
          <p:nvPicPr>
            <p:cNvPr id="138" name="Рисунок 137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F5A3DB98-D01E-2147-B6A8-BF29CB5BE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0597" y="2019978"/>
              <a:ext cx="358605" cy="358605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F579CAD1-DBEC-264D-A1D7-682E8977E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5682" y="2019978"/>
              <a:ext cx="358605" cy="358605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DEE5538F-D107-754C-A30B-E8358B3B3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48" y="2015781"/>
              <a:ext cx="358605" cy="358605"/>
            </a:xfrm>
            <a:prstGeom prst="rect">
              <a:avLst/>
            </a:prstGeom>
          </p:spPr>
        </p:pic>
        <p:pic>
          <p:nvPicPr>
            <p:cNvPr id="143" name="Рисунок 142">
              <a:extLst>
                <a:ext uri="{FF2B5EF4-FFF2-40B4-BE49-F238E27FC236}">
                  <a16:creationId xmlns:a16="http://schemas.microsoft.com/office/drawing/2014/main" id="{A98F5505-87E9-A34B-B196-7EA872DB3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148" y="2066803"/>
              <a:ext cx="745889" cy="253069"/>
            </a:xfrm>
            <a:prstGeom prst="rect">
              <a:avLst/>
            </a:prstGeom>
          </p:spPr>
        </p:pic>
        <p:sp>
          <p:nvSpPr>
            <p:cNvPr id="4" name="object 4"/>
            <p:cNvSpPr txBox="1"/>
            <p:nvPr/>
          </p:nvSpPr>
          <p:spPr>
            <a:xfrm>
              <a:off x="352488" y="2425976"/>
              <a:ext cx="3108113" cy="66055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>
                <a:lnSpc>
                  <a:spcPts val="960"/>
                </a:lnSpc>
                <a:spcAft>
                  <a:spcPts val="200"/>
                </a:spcAft>
              </a:pPr>
              <a:r>
                <a:rPr sz="1000" b="1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Дистанционный</a:t>
              </a:r>
              <a:r>
                <a:rPr sz="1000" b="1" spc="195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000" b="1" spc="-1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мониторинг</a:t>
              </a:r>
              <a:endParaRPr lang="ru-RU" sz="1000" b="1" spc="-1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9388" marR="0" lvl="0" indent="-60325" defTabSz="914400" eaLnBrk="1" fontAlgn="auto" latinLnBrk="0" hangingPunct="1">
                <a:lnSpc>
                  <a:spcPts val="960"/>
                </a:lnSpc>
                <a:spcAft>
                  <a:spcPts val="200"/>
                </a:spcAft>
                <a:buClr>
                  <a:schemeClr val="tx1">
                    <a:lumMod val="75000"/>
                    <a:lumOff val="25000"/>
                  </a:schemeClr>
                </a:buClr>
                <a:buSzTx/>
                <a:buFont typeface="Arial"/>
                <a:buChar char="•"/>
                <a:tabLst>
                  <a:tab pos="192405" algn="l"/>
                  <a:tab pos="193040" algn="l"/>
                </a:tabLst>
                <a:defRPr/>
              </a:pPr>
              <a:r>
                <a:rPr lang="ru-RU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прогнозирование</a:t>
              </a:r>
              <a:r>
                <a:rPr lang="ru-RU" sz="1000" spc="8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ЧС</a:t>
              </a:r>
              <a:r>
                <a:rPr lang="ru-RU" sz="1000" spc="8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(пожаров,</a:t>
              </a: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наводнения</a:t>
              </a: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lang="ru-RU" sz="1000" spc="9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000" spc="-2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др.)</a:t>
              </a:r>
              <a:endParaRPr lang="ru-RU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9388" marR="0" lvl="0" indent="-60325" defTabSz="914400" eaLnBrk="1" fontAlgn="auto" latinLnBrk="0" hangingPunct="1">
                <a:lnSpc>
                  <a:spcPts val="960"/>
                </a:lnSpc>
                <a:spcAft>
                  <a:spcPts val="200"/>
                </a:spcAft>
                <a:buClr>
                  <a:schemeClr val="tx1">
                    <a:lumMod val="75000"/>
                    <a:lumOff val="25000"/>
                  </a:schemeClr>
                </a:buClr>
                <a:buSzTx/>
                <a:buFont typeface="Arial"/>
                <a:buChar char="•"/>
                <a:tabLst>
                  <a:tab pos="192405" algn="l"/>
                  <a:tab pos="193040" algn="l"/>
                </a:tabLst>
                <a:defRPr/>
              </a:pP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обнаружение</a:t>
              </a:r>
              <a:r>
                <a:rPr lang="ru-RU" sz="1000" spc="8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свалок</a:t>
              </a:r>
              <a:r>
                <a:rPr lang="ru-RU" sz="1000" spc="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lang="ru-RU" sz="1000" spc="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оптимизация</a:t>
              </a:r>
              <a:r>
                <a:rPr lang="ru-RU" sz="1000" spc="9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000" spc="-1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размещения</a:t>
              </a:r>
              <a:endPara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9388" marR="0" lvl="0" indent="-60325" defTabSz="914400" eaLnBrk="1" fontAlgn="auto" latinLnBrk="0" hangingPunct="1">
                <a:lnSpc>
                  <a:spcPts val="960"/>
                </a:lnSpc>
                <a:spcAft>
                  <a:spcPts val="200"/>
                </a:spcAft>
                <a:buClr>
                  <a:schemeClr val="tx1">
                    <a:lumMod val="75000"/>
                    <a:lumOff val="25000"/>
                  </a:schemeClr>
                </a:buClr>
                <a:buSzTx/>
                <a:buFont typeface="Arial"/>
                <a:buChar char="•"/>
                <a:tabLst>
                  <a:tab pos="192405" algn="l"/>
                  <a:tab pos="193040" algn="l"/>
                </a:tabLst>
                <a:defRPr/>
              </a:pP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оценка</a:t>
              </a:r>
              <a:r>
                <a:rPr lang="ru-RU" sz="1000" spc="14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лесопородного</a:t>
              </a:r>
              <a:r>
                <a:rPr lang="ru-RU" sz="1000" spc="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000" spc="-1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состава</a:t>
              </a:r>
              <a:endPara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9388" marR="0" lvl="0" indent="-60325" defTabSz="914400" eaLnBrk="1" fontAlgn="auto" latinLnBrk="0" hangingPunct="1">
                <a:lnSpc>
                  <a:spcPts val="960"/>
                </a:lnSpc>
                <a:spcAft>
                  <a:spcPts val="600"/>
                </a:spcAft>
                <a:buClr>
                  <a:schemeClr val="tx1">
                    <a:lumMod val="75000"/>
                    <a:lumOff val="25000"/>
                  </a:schemeClr>
                </a:buClr>
                <a:buSzTx/>
                <a:buFont typeface="Arial"/>
                <a:buChar char="•"/>
                <a:tabLst>
                  <a:tab pos="192405" algn="l"/>
                  <a:tab pos="193040" algn="l"/>
                </a:tabLst>
                <a:defRPr/>
              </a:pP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оценка</a:t>
              </a:r>
              <a:r>
                <a:rPr lang="ru-RU" sz="1000" spc="5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эмиссии</a:t>
              </a:r>
              <a:r>
                <a:rPr lang="ru-RU" sz="1000" spc="6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lang="ru-RU" sz="1000" spc="5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поглощения</a:t>
              </a:r>
              <a:r>
                <a:rPr lang="ru-RU" sz="1000" spc="6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000" spc="-3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ПГ и </a:t>
              </a:r>
              <a:r>
                <a:rPr lang="ru-RU" sz="1000" spc="-3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др.</a:t>
              </a: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117256BE-ECE4-6DC7-08E0-60B3326F9926}"/>
              </a:ext>
            </a:extLst>
          </p:cNvPr>
          <p:cNvGrpSpPr/>
          <p:nvPr/>
        </p:nvGrpSpPr>
        <p:grpSpPr>
          <a:xfrm>
            <a:off x="8793788" y="1431153"/>
            <a:ext cx="3231391" cy="993141"/>
            <a:chOff x="8696604" y="2130066"/>
            <a:chExt cx="3231391" cy="993141"/>
          </a:xfrm>
        </p:grpSpPr>
        <p:sp>
          <p:nvSpPr>
            <p:cNvPr id="29" name="object 29"/>
            <p:cNvSpPr txBox="1"/>
            <p:nvPr/>
          </p:nvSpPr>
          <p:spPr>
            <a:xfrm>
              <a:off x="8732566" y="2638459"/>
              <a:ext cx="3195429" cy="484748"/>
            </a:xfrm>
            <a:prstGeom prst="rect">
              <a:avLst/>
            </a:prstGeom>
          </p:spPr>
          <p:txBody>
            <a:bodyPr vert="horz" wrap="square" lIns="0" tIns="48260" rIns="0" bIns="0" rtlCol="0">
              <a:spAutoFit/>
            </a:bodyPr>
            <a:lstStyle/>
            <a:p>
              <a:pPr>
                <a:lnSpc>
                  <a:spcPts val="960"/>
                </a:lnSpc>
                <a:spcAft>
                  <a:spcPts val="200"/>
                </a:spcAft>
              </a:pPr>
              <a:r>
                <a:rPr sz="1000" b="1" spc="-1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«Самообучающаяся модель пласта»</a:t>
              </a:r>
            </a:p>
            <a:p>
              <a:pPr marL="179388" indent="-60325">
                <a:lnSpc>
                  <a:spcPts val="960"/>
                </a:lnSpc>
                <a:spcAft>
                  <a:spcPts val="200"/>
                </a:spcAft>
                <a:buClr>
                  <a:schemeClr val="tx1">
                    <a:lumMod val="75000"/>
                    <a:lumOff val="25000"/>
                  </a:schemeClr>
                </a:buClr>
                <a:buFont typeface="Arial"/>
                <a:buChar char="•"/>
                <a:tabLst>
                  <a:tab pos="192405" algn="l"/>
                  <a:tab pos="193040" algn="l"/>
                </a:tabLst>
              </a:pPr>
              <a:r>
                <a:rPr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снижени</a:t>
              </a: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е</a:t>
              </a:r>
              <a:r>
                <a:rPr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затрат на разведку и бурение</a:t>
              </a:r>
            </a:p>
            <a:p>
              <a:pPr marL="179388" indent="-60325">
                <a:lnSpc>
                  <a:spcPts val="960"/>
                </a:lnSpc>
                <a:spcAft>
                  <a:spcPts val="400"/>
                </a:spcAft>
                <a:buClr>
                  <a:schemeClr val="tx1">
                    <a:lumMod val="75000"/>
                    <a:lumOff val="25000"/>
                  </a:schemeClr>
                </a:buClr>
                <a:buFont typeface="Arial"/>
                <a:buChar char="•"/>
                <a:tabLst>
                  <a:tab pos="192405" algn="l"/>
                  <a:tab pos="193040" algn="l"/>
                </a:tabLst>
              </a:pPr>
              <a:r>
                <a:rPr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повышени</a:t>
              </a:r>
              <a:r>
                <a:rPr lang="ru-RU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е</a:t>
              </a:r>
              <a:r>
                <a:rPr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коэффициента</a:t>
              </a:r>
              <a:r>
                <a:rPr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извлечения</a:t>
              </a:r>
              <a:r>
                <a:rPr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нефти</a:t>
              </a:r>
              <a:endPara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4" name="Рисунок 129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330D64C3-D151-36B6-5288-BCA16F710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8968" y="2130066"/>
              <a:ext cx="1006632" cy="461373"/>
            </a:xfrm>
            <a:prstGeom prst="rect">
              <a:avLst/>
            </a:prstGeom>
          </p:spPr>
        </p:pic>
        <p:pic>
          <p:nvPicPr>
            <p:cNvPr id="55" name="Рисунок 130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ABD4CD8C-502D-FF9A-E536-F60922584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5897" y="2173341"/>
              <a:ext cx="1069548" cy="356516"/>
            </a:xfrm>
            <a:prstGeom prst="rect">
              <a:avLst/>
            </a:prstGeom>
          </p:spPr>
        </p:pic>
        <p:pic>
          <p:nvPicPr>
            <p:cNvPr id="57" name="Рисунок 148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A183471C-8AC1-9CFC-ABEA-903C50893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6604" y="2147280"/>
              <a:ext cx="779196" cy="381960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35489982-68C7-4A3A-90CA-2365D455B55C}"/>
              </a:ext>
            </a:extLst>
          </p:cNvPr>
          <p:cNvGrpSpPr/>
          <p:nvPr/>
        </p:nvGrpSpPr>
        <p:grpSpPr>
          <a:xfrm>
            <a:off x="9309100" y="2791785"/>
            <a:ext cx="3733800" cy="1052785"/>
            <a:chOff x="9280651" y="2654290"/>
            <a:chExt cx="3733800" cy="1052785"/>
          </a:xfrm>
        </p:grpSpPr>
        <p:pic>
          <p:nvPicPr>
            <p:cNvPr id="133" name="Рисунок 132">
              <a:extLst>
                <a:ext uri="{FF2B5EF4-FFF2-40B4-BE49-F238E27FC236}">
                  <a16:creationId xmlns:a16="http://schemas.microsoft.com/office/drawing/2014/main" id="{78D34A9B-5B0A-ED41-AFCE-3A2AE1B00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6420" y="2667628"/>
              <a:ext cx="944394" cy="314798"/>
            </a:xfrm>
            <a:prstGeom prst="rect">
              <a:avLst/>
            </a:prstGeom>
          </p:spPr>
        </p:pic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27B66FCA-262B-7D48-9DF2-743C79C51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0651" y="2654290"/>
              <a:ext cx="1028927" cy="349100"/>
            </a:xfrm>
            <a:prstGeom prst="rect">
              <a:avLst/>
            </a:prstGeom>
          </p:spPr>
        </p:pic>
        <p:sp>
          <p:nvSpPr>
            <p:cNvPr id="8" name="object 8"/>
            <p:cNvSpPr txBox="1"/>
            <p:nvPr/>
          </p:nvSpPr>
          <p:spPr>
            <a:xfrm>
              <a:off x="9291565" y="3101781"/>
              <a:ext cx="3722886" cy="605294"/>
            </a:xfrm>
            <a:prstGeom prst="rect">
              <a:avLst/>
            </a:prstGeom>
          </p:spPr>
          <p:txBody>
            <a:bodyPr vert="horz" wrap="square" lIns="0" tIns="40640" rIns="0" bIns="0" rtlCol="0">
              <a:spAutoFit/>
            </a:bodyPr>
            <a:lstStyle/>
            <a:p>
              <a:pPr>
                <a:lnSpc>
                  <a:spcPts val="960"/>
                </a:lnSpc>
                <a:spcAft>
                  <a:spcPts val="200"/>
                </a:spcAft>
              </a:pPr>
              <a:r>
                <a:rPr sz="1000" b="1" spc="-1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Повышение производительности вычислений ИИ:</a:t>
              </a:r>
            </a:p>
            <a:p>
              <a:pPr marL="179388" marR="216535" indent="-60325">
                <a:lnSpc>
                  <a:spcPts val="960"/>
                </a:lnSpc>
                <a:spcAft>
                  <a:spcPts val="200"/>
                </a:spcAft>
                <a:buClr>
                  <a:schemeClr val="tx1">
                    <a:lumMod val="75000"/>
                    <a:lumOff val="25000"/>
                  </a:schemeClr>
                </a:buClr>
                <a:buFont typeface="Arial"/>
                <a:buChar char="•"/>
                <a:tabLst>
                  <a:tab pos="192405" algn="l"/>
                  <a:tab pos="193040" algn="l"/>
                </a:tabLst>
              </a:pPr>
              <a:r>
                <a:rPr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ускорение построения и использования больших нейросетевых моделей ИИ</a:t>
              </a:r>
            </a:p>
            <a:p>
              <a:pPr marL="179388" indent="-60325">
                <a:lnSpc>
                  <a:spcPts val="960"/>
                </a:lnSpc>
                <a:spcAft>
                  <a:spcPts val="400"/>
                </a:spcAft>
                <a:buClr>
                  <a:schemeClr val="tx1">
                    <a:lumMod val="75000"/>
                    <a:lumOff val="25000"/>
                  </a:schemeClr>
                </a:buClr>
                <a:buFont typeface="Arial"/>
                <a:buChar char="•"/>
                <a:tabLst>
                  <a:tab pos="192405" algn="l"/>
                  <a:tab pos="193040" algn="l"/>
                </a:tabLst>
              </a:pPr>
              <a:r>
                <a:rPr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эффективный анализ </a:t>
              </a:r>
              <a:r>
                <a:rPr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корпоративной</a:t>
              </a:r>
              <a:r>
                <a:rPr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информации</a:t>
              </a:r>
              <a:endPara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0" name="object 3">
            <a:extLst>
              <a:ext uri="{FF2B5EF4-FFF2-40B4-BE49-F238E27FC236}">
                <a16:creationId xmlns:a16="http://schemas.microsoft.com/office/drawing/2014/main" id="{36E32595-FC28-401D-8FAA-51C80F664E53}"/>
              </a:ext>
            </a:extLst>
          </p:cNvPr>
          <p:cNvSpPr txBox="1"/>
          <p:nvPr/>
        </p:nvSpPr>
        <p:spPr>
          <a:xfrm>
            <a:off x="996700" y="809625"/>
            <a:ext cx="10800624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4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Миссия</a:t>
            </a:r>
            <a:r>
              <a:rPr sz="1400" b="1" u="sng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  <a:r>
              <a:rPr sz="14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ентра</a:t>
            </a:r>
            <a:r>
              <a:rPr lang="ru-RU" sz="1400" b="1" u="sng" spc="-2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spc="-2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разработка программной платформы мультимасштабного мониторинга и управления различными рисками</a:t>
            </a:r>
            <a:r>
              <a:rPr sz="1400" b="1" spc="-2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sz="1400" b="1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решения</a:t>
            </a:r>
            <a:r>
              <a:rPr sz="1400" b="1" spc="-3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</a:t>
            </a:r>
            <a:r>
              <a:rPr sz="1400" b="1" spc="-2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1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устойчивого</a:t>
            </a:r>
            <a:r>
              <a:rPr sz="1400" b="1" spc="-2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lang="ru-RU" sz="1400" b="1" spc="-2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регионов и промышленных предприятий</a:t>
            </a:r>
            <a:r>
              <a:rPr sz="1400" b="1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2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</a:t>
            </a:r>
            <a:endParaRPr sz="1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4668CD2-27FB-4A01-9065-86FC955C66F8}"/>
              </a:ext>
            </a:extLst>
          </p:cNvPr>
          <p:cNvGrpSpPr/>
          <p:nvPr/>
        </p:nvGrpSpPr>
        <p:grpSpPr>
          <a:xfrm>
            <a:off x="4127501" y="1725840"/>
            <a:ext cx="4770931" cy="4412310"/>
            <a:chOff x="4060506" y="1961647"/>
            <a:chExt cx="5407740" cy="5248778"/>
          </a:xfrm>
        </p:grpSpPr>
        <p:sp>
          <p:nvSpPr>
            <p:cNvPr id="76" name="object 17">
              <a:extLst>
                <a:ext uri="{FF2B5EF4-FFF2-40B4-BE49-F238E27FC236}">
                  <a16:creationId xmlns:a16="http://schemas.microsoft.com/office/drawing/2014/main" id="{3C6FE88E-F806-A349-BAEF-3FE3D3F382DF}"/>
                </a:ext>
              </a:extLst>
            </p:cNvPr>
            <p:cNvSpPr/>
            <p:nvPr/>
          </p:nvSpPr>
          <p:spPr>
            <a:xfrm>
              <a:off x="5724601" y="3450362"/>
              <a:ext cx="1980000" cy="1980000"/>
            </a:xfrm>
            <a:prstGeom prst="heptagon">
              <a:avLst/>
            </a:prstGeom>
            <a:gradFill>
              <a:gsLst>
                <a:gs pos="0">
                  <a:srgbClr val="006FB9"/>
                </a:gs>
                <a:gs pos="100000">
                  <a:srgbClr val="009FE3"/>
                </a:gs>
              </a:gsLst>
              <a:lin ang="16200000" scaled="1"/>
            </a:gradFill>
          </p:spPr>
          <p:txBody>
            <a:bodyPr wrap="square" lIns="0" tIns="0" rIns="0" bIns="0" rtlCol="0"/>
            <a:lstStyle/>
            <a:p>
              <a:endParaRPr sz="1200">
                <a:latin typeface="+mj-lt"/>
              </a:endParaRPr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6017279" y="4274215"/>
              <a:ext cx="1296257" cy="55269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3825" marR="5080" indent="-111760" algn="ctr">
                <a:lnSpc>
                  <a:spcPct val="109000"/>
                </a:lnSpc>
                <a:spcBef>
                  <a:spcPts val="100"/>
                </a:spcBef>
              </a:pPr>
              <a:r>
                <a:rPr lang="ru-RU" sz="1400" b="1" spc="-10" dirty="0">
                  <a:solidFill>
                    <a:srgbClr val="FFFFFF"/>
                  </a:solidFill>
                  <a:latin typeface="+mj-lt"/>
                  <a:cs typeface="Arial" panose="020B0604020202020204" pitchFamily="34" charset="0"/>
                </a:rPr>
                <a:t>Отраслевые продукты</a:t>
              </a:r>
              <a:endParaRPr sz="1400" b="1" dirty="0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 rot="18477278">
              <a:off x="6874584" y="4809932"/>
              <a:ext cx="2554149" cy="1717000"/>
            </a:xfrm>
            <a:prstGeom prst="trapezoid">
              <a:avLst>
                <a:gd name="adj" fmla="val 48304"/>
              </a:avLst>
            </a:prstGeom>
            <a:solidFill>
              <a:srgbClr val="CCECF9"/>
            </a:solidFill>
          </p:spPr>
          <p:txBody>
            <a:bodyPr wrap="square" lIns="0" tIns="0" rIns="0" bIns="0" rtlCol="0"/>
            <a:lstStyle/>
            <a:p>
              <a:endParaRPr sz="1200">
                <a:latin typeface="+mj-lt"/>
              </a:endParaRPr>
            </a:p>
          </p:txBody>
        </p:sp>
        <p:sp>
          <p:nvSpPr>
            <p:cNvPr id="28" name="object 17">
              <a:extLst>
                <a:ext uri="{FF2B5EF4-FFF2-40B4-BE49-F238E27FC236}">
                  <a16:creationId xmlns:a16="http://schemas.microsoft.com/office/drawing/2014/main" id="{844E9B3C-C16D-30FD-E892-DB8ECC990ACD}"/>
                </a:ext>
              </a:extLst>
            </p:cNvPr>
            <p:cNvSpPr/>
            <p:nvPr/>
          </p:nvSpPr>
          <p:spPr>
            <a:xfrm rot="15391370">
              <a:off x="7232451" y="3235353"/>
              <a:ext cx="2554149" cy="1717000"/>
            </a:xfrm>
            <a:prstGeom prst="trapezoid">
              <a:avLst>
                <a:gd name="adj" fmla="val 45781"/>
              </a:avLst>
            </a:prstGeom>
            <a:solidFill>
              <a:srgbClr val="CCECF9"/>
            </a:solidFill>
          </p:spPr>
          <p:txBody>
            <a:bodyPr wrap="square" lIns="0" tIns="0" rIns="0" bIns="0" rtlCol="0"/>
            <a:lstStyle/>
            <a:p>
              <a:endParaRPr sz="1200" b="1"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34" name="object 17">
              <a:extLst>
                <a:ext uri="{FF2B5EF4-FFF2-40B4-BE49-F238E27FC236}">
                  <a16:creationId xmlns:a16="http://schemas.microsoft.com/office/drawing/2014/main" id="{2E0F5583-E3C6-6DF5-97BA-6E874940D615}"/>
                </a:ext>
              </a:extLst>
            </p:cNvPr>
            <p:cNvSpPr/>
            <p:nvPr/>
          </p:nvSpPr>
          <p:spPr>
            <a:xfrm rot="12301922">
              <a:off x="6217536" y="1961647"/>
              <a:ext cx="2554148" cy="1716999"/>
            </a:xfrm>
            <a:prstGeom prst="trapezoid">
              <a:avLst>
                <a:gd name="adj" fmla="val 51268"/>
              </a:avLst>
            </a:prstGeom>
            <a:solidFill>
              <a:srgbClr val="CCECF9"/>
            </a:solidFill>
          </p:spPr>
          <p:txBody>
            <a:bodyPr wrap="square" lIns="0" tIns="0" rIns="0" bIns="0" rtlCol="0"/>
            <a:lstStyle/>
            <a:p>
              <a:endParaRPr sz="1200">
                <a:latin typeface="+mj-lt"/>
              </a:endParaRPr>
            </a:p>
          </p:txBody>
        </p:sp>
        <p:sp>
          <p:nvSpPr>
            <p:cNvPr id="35" name="object 17">
              <a:extLst>
                <a:ext uri="{FF2B5EF4-FFF2-40B4-BE49-F238E27FC236}">
                  <a16:creationId xmlns:a16="http://schemas.microsoft.com/office/drawing/2014/main" id="{DFE60F52-6A4D-3CA5-BA3F-133A6FD6A99F}"/>
                </a:ext>
              </a:extLst>
            </p:cNvPr>
            <p:cNvSpPr/>
            <p:nvPr/>
          </p:nvSpPr>
          <p:spPr>
            <a:xfrm rot="3122722" flipH="1">
              <a:off x="4003635" y="4813308"/>
              <a:ext cx="2554149" cy="1717000"/>
            </a:xfrm>
            <a:prstGeom prst="trapezoid">
              <a:avLst>
                <a:gd name="adj" fmla="val 48304"/>
              </a:avLst>
            </a:prstGeom>
            <a:solidFill>
              <a:srgbClr val="CCECF9"/>
            </a:solidFill>
          </p:spPr>
          <p:txBody>
            <a:bodyPr wrap="square" lIns="0" tIns="0" rIns="0" bIns="0" rtlCol="0"/>
            <a:lstStyle/>
            <a:p>
              <a:endParaRPr sz="1200" dirty="0">
                <a:latin typeface="+mj-lt"/>
              </a:endParaRPr>
            </a:p>
          </p:txBody>
        </p:sp>
        <p:sp>
          <p:nvSpPr>
            <p:cNvPr id="39" name="object 17">
              <a:extLst>
                <a:ext uri="{FF2B5EF4-FFF2-40B4-BE49-F238E27FC236}">
                  <a16:creationId xmlns:a16="http://schemas.microsoft.com/office/drawing/2014/main" id="{472C3835-BA1B-ED7C-8790-F88760873E8C}"/>
                </a:ext>
              </a:extLst>
            </p:cNvPr>
            <p:cNvSpPr/>
            <p:nvPr/>
          </p:nvSpPr>
          <p:spPr>
            <a:xfrm>
              <a:off x="5445588" y="5493426"/>
              <a:ext cx="2554148" cy="1716999"/>
            </a:xfrm>
            <a:prstGeom prst="trapezoid">
              <a:avLst>
                <a:gd name="adj" fmla="val 48304"/>
              </a:avLst>
            </a:prstGeom>
            <a:solidFill>
              <a:srgbClr val="CCECF9"/>
            </a:solidFill>
          </p:spPr>
          <p:txBody>
            <a:bodyPr wrap="square" lIns="0" tIns="0" rIns="0" bIns="0" rtlCol="0"/>
            <a:lstStyle/>
            <a:p>
              <a:r>
                <a:rPr lang="en-US" sz="1200" dirty="0">
                  <a:latin typeface="+mj-lt"/>
                </a:rPr>
                <a:t> </a:t>
              </a:r>
              <a:endParaRPr sz="1200" dirty="0">
                <a:latin typeface="+mj-lt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6C8B11C-660F-A748-A0F4-AFE9CE2DDFEB}"/>
                </a:ext>
              </a:extLst>
            </p:cNvPr>
            <p:cNvSpPr txBox="1"/>
            <p:nvPr/>
          </p:nvSpPr>
          <p:spPr>
            <a:xfrm>
              <a:off x="4974906" y="2484008"/>
              <a:ext cx="1708269" cy="837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ru-RU" sz="1200" b="1" dirty="0">
                  <a:solidFill>
                    <a:srgbClr val="00305B"/>
                  </a:solidFill>
                  <a:latin typeface="+mj-lt"/>
                  <a:cs typeface="Arial" panose="020B0604020202020204" pitchFamily="34" charset="0"/>
                </a:rPr>
                <a:t>Мониторинг состояния территории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CF63AB50-3C58-4A44-89EE-698F4F463D2A}"/>
                </a:ext>
              </a:extLst>
            </p:cNvPr>
            <p:cNvSpPr txBox="1"/>
            <p:nvPr/>
          </p:nvSpPr>
          <p:spPr>
            <a:xfrm>
              <a:off x="4060506" y="3681493"/>
              <a:ext cx="1708269" cy="837292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ru-RU" sz="1200" b="1" dirty="0">
                  <a:solidFill>
                    <a:srgbClr val="00305B"/>
                  </a:solidFill>
                  <a:latin typeface="+mj-lt"/>
                  <a:cs typeface="Arial" panose="020B0604020202020204" pitchFamily="34" charset="0"/>
                </a:rPr>
                <a:t>Мониторинг состояния территории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70A93D1-24D9-5048-8F61-B9D7413B491C}"/>
                </a:ext>
              </a:extLst>
            </p:cNvPr>
            <p:cNvSpPr txBox="1"/>
            <p:nvPr/>
          </p:nvSpPr>
          <p:spPr>
            <a:xfrm>
              <a:off x="4278630" y="5205492"/>
              <a:ext cx="1708269" cy="837292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>
              <a:defPPr>
                <a:defRPr kern="0"/>
              </a:defPPr>
              <a:lvl1pPr algn="ctr">
                <a:lnSpc>
                  <a:spcPts val="1500"/>
                </a:lnSpc>
                <a:defRPr sz="1200" b="1">
                  <a:solidFill>
                    <a:srgbClr val="00305B"/>
                  </a:solidFill>
                  <a:latin typeface="+mj-lt"/>
                  <a:cs typeface="Arial" panose="020B0604020202020204" pitchFamily="34" charset="0"/>
                </a:defRPr>
              </a:lvl1pPr>
            </a:lstStyle>
            <a:p>
              <a:r>
                <a:rPr lang="ru-RU" dirty="0"/>
                <a:t>Мониторинг состояния территории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E8B29959-EA5E-684B-853C-EDF4FB28454B}"/>
                </a:ext>
              </a:extLst>
            </p:cNvPr>
            <p:cNvSpPr txBox="1"/>
            <p:nvPr/>
          </p:nvSpPr>
          <p:spPr>
            <a:xfrm>
              <a:off x="7374245" y="5016170"/>
              <a:ext cx="1885728" cy="1531122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>
              <a:defPPr>
                <a:defRPr kern="0"/>
              </a:defPPr>
              <a:lvl1pPr algn="ctr">
                <a:lnSpc>
                  <a:spcPts val="1500"/>
                </a:lnSpc>
                <a:defRPr sz="1200" b="1">
                  <a:solidFill>
                    <a:srgbClr val="00305B"/>
                  </a:solidFill>
                  <a:latin typeface="+mj-lt"/>
                  <a:cs typeface="Arial" panose="020B0604020202020204" pitchFamily="34" charset="0"/>
                </a:defRPr>
              </a:lvl1pPr>
            </a:lstStyle>
            <a:p>
              <a:r>
                <a:rPr lang="ru-RU" dirty="0"/>
                <a:t>Прогнозирование </a:t>
              </a:r>
              <a:br>
                <a:rPr lang="ru-RU" dirty="0"/>
              </a:br>
              <a:r>
                <a:rPr lang="ru-RU" dirty="0"/>
                <a:t>экономических последствий от наступления физических </a:t>
              </a:r>
            </a:p>
            <a:p>
              <a:r>
                <a:rPr lang="ru-RU" dirty="0"/>
                <a:t>рисков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315D1B0-192A-F54B-CD06-BD5A75926417}"/>
                </a:ext>
              </a:extLst>
            </p:cNvPr>
            <p:cNvSpPr txBox="1"/>
            <p:nvPr/>
          </p:nvSpPr>
          <p:spPr>
            <a:xfrm>
              <a:off x="6694731" y="2459894"/>
              <a:ext cx="1914605" cy="744376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/>
            <a:p>
              <a:pPr algn="ctr">
                <a:lnSpc>
                  <a:spcPts val="1020"/>
                </a:lnSpc>
              </a:pPr>
              <a:r>
                <a:rPr lang="ru-RU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Оптимизация решений для индустриальной инженерии 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5E8A997-E95B-EB5E-AE72-C0BDCF318B7E}"/>
                </a:ext>
              </a:extLst>
            </p:cNvPr>
            <p:cNvSpPr txBox="1"/>
            <p:nvPr/>
          </p:nvSpPr>
          <p:spPr>
            <a:xfrm>
              <a:off x="7618811" y="3829625"/>
              <a:ext cx="1849435" cy="824450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0305B"/>
                  </a:solidFill>
                  <a:latin typeface="+mj-lt"/>
                  <a:cs typeface="Arial" panose="020B0604020202020204" pitchFamily="34" charset="0"/>
                </a:rPr>
                <a:t>Вычислительная инфраструктура ИИ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901D1FC-F59E-EE75-ECB5-5EACC9C5D398}"/>
                </a:ext>
              </a:extLst>
            </p:cNvPr>
            <p:cNvSpPr txBox="1"/>
            <p:nvPr/>
          </p:nvSpPr>
          <p:spPr>
            <a:xfrm>
              <a:off x="5651769" y="5947898"/>
              <a:ext cx="2066624" cy="1060007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>
              <a:defPPr>
                <a:defRPr kern="0"/>
              </a:defPPr>
              <a:lvl1pPr algn="ctr">
                <a:lnSpc>
                  <a:spcPts val="1500"/>
                </a:lnSpc>
                <a:defRPr sz="1200" b="1">
                  <a:solidFill>
                    <a:srgbClr val="00305B"/>
                  </a:solidFill>
                  <a:latin typeface="+mj-lt"/>
                  <a:cs typeface="Arial" panose="020B0604020202020204" pitchFamily="34" charset="0"/>
                </a:defRPr>
              </a:lvl1pPr>
            </a:lstStyle>
            <a:p>
              <a:r>
                <a:rPr lang="ru-RU" dirty="0"/>
                <a:t>Анализ мультимодальных данных  в реальном времени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AD71A1C-2F45-41EB-8505-4ED9574497B7}"/>
              </a:ext>
            </a:extLst>
          </p:cNvPr>
          <p:cNvGrpSpPr/>
          <p:nvPr/>
        </p:nvGrpSpPr>
        <p:grpSpPr>
          <a:xfrm>
            <a:off x="698501" y="5762625"/>
            <a:ext cx="11582397" cy="1920053"/>
            <a:chOff x="698501" y="5625278"/>
            <a:chExt cx="11582397" cy="1920053"/>
          </a:xfrm>
        </p:grpSpPr>
        <p:sp>
          <p:nvSpPr>
            <p:cNvPr id="88" name="Google Shape;149;p15">
              <a:extLst>
                <a:ext uri="{FF2B5EF4-FFF2-40B4-BE49-F238E27FC236}">
                  <a16:creationId xmlns:a16="http://schemas.microsoft.com/office/drawing/2014/main" id="{5E4456C7-5C7A-4BEC-A17B-0A19257EB1A3}"/>
                </a:ext>
              </a:extLst>
            </p:cNvPr>
            <p:cNvSpPr txBox="1"/>
            <p:nvPr/>
          </p:nvSpPr>
          <p:spPr>
            <a:xfrm rot="16200000">
              <a:off x="61619" y="6262160"/>
              <a:ext cx="1920053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Clr>
                  <a:srgbClr val="7F7F7F"/>
                </a:buClr>
                <a:buSzPts val="1400"/>
              </a:pPr>
              <a:r>
                <a:rPr lang="ru-RU" dirty="0">
                  <a:solidFill>
                    <a:srgbClr val="7F7F7F"/>
                  </a:solidFill>
                </a:rPr>
                <a:t>Программные</a:t>
              </a:r>
            </a:p>
            <a:p>
              <a:pPr algn="ctr">
                <a:buClr>
                  <a:srgbClr val="7F7F7F"/>
                </a:buClr>
                <a:buSzPts val="1400"/>
              </a:pPr>
              <a:r>
                <a:rPr lang="ru-RU" dirty="0">
                  <a:solidFill>
                    <a:srgbClr val="7F7F7F"/>
                  </a:solidFill>
                </a:rPr>
                <a:t>библиотеки</a:t>
              </a:r>
              <a:endParaRPr dirty="0"/>
            </a:p>
          </p:txBody>
        </p:sp>
        <p:sp>
          <p:nvSpPr>
            <p:cNvPr id="95" name="Google Shape;158;p15">
              <a:extLst>
                <a:ext uri="{FF2B5EF4-FFF2-40B4-BE49-F238E27FC236}">
                  <a16:creationId xmlns:a16="http://schemas.microsoft.com/office/drawing/2014/main" id="{BFE73EAF-FC0C-4B24-899D-DC22B1F85520}"/>
                </a:ext>
              </a:extLst>
            </p:cNvPr>
            <p:cNvSpPr/>
            <p:nvPr/>
          </p:nvSpPr>
          <p:spPr>
            <a:xfrm>
              <a:off x="1323931" y="6194242"/>
              <a:ext cx="10956967" cy="1031236"/>
            </a:xfrm>
            <a:prstGeom prst="rect">
              <a:avLst/>
            </a:prstGeom>
            <a:noFill/>
            <a:ln w="28575" cap="flat" cmpd="sng">
              <a:solidFill>
                <a:srgbClr val="38562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1800"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151;p15">
              <a:extLst>
                <a:ext uri="{FF2B5EF4-FFF2-40B4-BE49-F238E27FC236}">
                  <a16:creationId xmlns:a16="http://schemas.microsoft.com/office/drawing/2014/main" id="{C9D46AB0-9611-43FF-8EC9-18A99DD49B89}"/>
                </a:ext>
              </a:extLst>
            </p:cNvPr>
            <p:cNvSpPr txBox="1"/>
            <p:nvPr/>
          </p:nvSpPr>
          <p:spPr>
            <a:xfrm>
              <a:off x="1407161" y="6295610"/>
              <a:ext cx="3558540" cy="861734"/>
            </a:xfrm>
            <a:prstGeom prst="rect">
              <a:avLst/>
            </a:prstGeom>
            <a:solidFill>
              <a:srgbClr val="E1EFD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r>
                <a:rPr lang="ru-RU" sz="1600" b="1" dirty="0">
                  <a:solidFill>
                    <a:srgbClr val="595959"/>
                  </a:solidFill>
                  <a:latin typeface="+mj-lt"/>
                </a:rPr>
                <a:t>DATA FUSION</a:t>
              </a:r>
            </a:p>
            <a:p>
              <a:pPr algn="ctr"/>
              <a:r>
                <a:rPr lang="ru-RU" sz="1600" dirty="0">
                  <a:solidFill>
                    <a:srgbClr val="595959"/>
                  </a:solidFill>
                  <a:latin typeface="+mj-lt"/>
                </a:rPr>
                <a:t>консолидация мультимодальных пространственных данных</a:t>
              </a:r>
            </a:p>
          </p:txBody>
        </p:sp>
        <p:sp>
          <p:nvSpPr>
            <p:cNvPr id="98" name="Google Shape;151;p15">
              <a:extLst>
                <a:ext uri="{FF2B5EF4-FFF2-40B4-BE49-F238E27FC236}">
                  <a16:creationId xmlns:a16="http://schemas.microsoft.com/office/drawing/2014/main" id="{A7A691BE-B48A-4FF9-9019-29472D9A7ABE}"/>
                </a:ext>
              </a:extLst>
            </p:cNvPr>
            <p:cNvSpPr txBox="1"/>
            <p:nvPr/>
          </p:nvSpPr>
          <p:spPr>
            <a:xfrm>
              <a:off x="5022850" y="6298375"/>
              <a:ext cx="3558540" cy="861734"/>
            </a:xfrm>
            <a:prstGeom prst="rect">
              <a:avLst/>
            </a:prstGeom>
            <a:solidFill>
              <a:srgbClr val="E1EFD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595959"/>
                  </a:solidFill>
                </a:rPr>
                <a:t>GREEN AI</a:t>
              </a:r>
            </a:p>
            <a:p>
              <a:pPr algn="ctr"/>
              <a:r>
                <a:rPr lang="ru-RU" sz="1600" dirty="0">
                  <a:solidFill>
                    <a:srgbClr val="595959"/>
                  </a:solidFill>
                </a:rPr>
                <a:t>сокращение времени обучения и сжатие больших сетей</a:t>
              </a:r>
              <a:endParaRPr lang="en-US" sz="1600" dirty="0">
                <a:solidFill>
                  <a:srgbClr val="595959"/>
                </a:solidFill>
              </a:endParaRPr>
            </a:p>
          </p:txBody>
        </p:sp>
        <p:sp>
          <p:nvSpPr>
            <p:cNvPr id="99" name="Google Shape;151;p15">
              <a:extLst>
                <a:ext uri="{FF2B5EF4-FFF2-40B4-BE49-F238E27FC236}">
                  <a16:creationId xmlns:a16="http://schemas.microsoft.com/office/drawing/2014/main" id="{1D1EDD51-B81E-437C-A0E9-570E6EA459C6}"/>
                </a:ext>
              </a:extLst>
            </p:cNvPr>
            <p:cNvSpPr txBox="1"/>
            <p:nvPr/>
          </p:nvSpPr>
          <p:spPr>
            <a:xfrm>
              <a:off x="8652739" y="6298375"/>
              <a:ext cx="3558540" cy="861734"/>
            </a:xfrm>
            <a:prstGeom prst="rect">
              <a:avLst/>
            </a:prstGeom>
            <a:solidFill>
              <a:srgbClr val="E1EFD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595959"/>
                  </a:solidFill>
                </a:rPr>
                <a:t>SCIENCE-INFORMED ML</a:t>
              </a:r>
            </a:p>
            <a:p>
              <a:pPr algn="ctr"/>
              <a:r>
                <a:rPr lang="ru-RU" sz="1600" dirty="0">
                  <a:solidFill>
                    <a:srgbClr val="595959"/>
                  </a:solidFill>
                </a:rPr>
                <a:t>объединение физических моделей и моделей МО</a:t>
              </a:r>
            </a:p>
          </p:txBody>
        </p:sp>
      </p:grpSp>
      <p:cxnSp>
        <p:nvCxnSpPr>
          <p:cNvPr id="92" name="Google Shape;154;p15">
            <a:extLst>
              <a:ext uri="{FF2B5EF4-FFF2-40B4-BE49-F238E27FC236}">
                <a16:creationId xmlns:a16="http://schemas.microsoft.com/office/drawing/2014/main" id="{C0BEC630-57FE-4C61-A088-C3BEB959B6BE}"/>
              </a:ext>
            </a:extLst>
          </p:cNvPr>
          <p:cNvCxnSpPr>
            <a:cxnSpLocks/>
          </p:cNvCxnSpPr>
          <p:nvPr/>
        </p:nvCxnSpPr>
        <p:spPr>
          <a:xfrm flipV="1">
            <a:off x="4249621" y="5952567"/>
            <a:ext cx="0" cy="419658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1" name="Google Shape;154;p15">
            <a:extLst>
              <a:ext uri="{FF2B5EF4-FFF2-40B4-BE49-F238E27FC236}">
                <a16:creationId xmlns:a16="http://schemas.microsoft.com/office/drawing/2014/main" id="{CC947630-4D33-4D28-9176-D80F5F35F007}"/>
              </a:ext>
            </a:extLst>
          </p:cNvPr>
          <p:cNvCxnSpPr>
            <a:cxnSpLocks/>
          </p:cNvCxnSpPr>
          <p:nvPr/>
        </p:nvCxnSpPr>
        <p:spPr>
          <a:xfrm flipV="1">
            <a:off x="9080500" y="5952567"/>
            <a:ext cx="0" cy="419658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592846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F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01" y="4610933"/>
            <a:ext cx="11423699" cy="2710828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A17797B-54A8-1C4A-8AE7-8A82C93F9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70" y="123825"/>
            <a:ext cx="11559830" cy="7832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200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Программная платформа</a:t>
            </a:r>
            <a:endParaRPr lang="ru-RU" sz="3000" dirty="0">
              <a:solidFill>
                <a:schemeClr val="bg1"/>
              </a:solidFill>
            </a:endParaRPr>
          </a:p>
        </p:txBody>
      </p:sp>
      <p:sp>
        <p:nvSpPr>
          <p:cNvPr id="33" name="object 3">
            <a:extLst>
              <a:ext uri="{FF2B5EF4-FFF2-40B4-BE49-F238E27FC236}">
                <a16:creationId xmlns:a16="http://schemas.microsoft.com/office/drawing/2014/main" id="{1B1E4D0F-209E-4EEE-807D-3EB43A393A42}"/>
              </a:ext>
            </a:extLst>
          </p:cNvPr>
          <p:cNvSpPr txBox="1"/>
          <p:nvPr/>
        </p:nvSpPr>
        <p:spPr>
          <a:xfrm>
            <a:off x="567006" y="733425"/>
            <a:ext cx="1171389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kern="0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E2"/>
              </a:buClr>
              <a:buSzTx/>
              <a:buFontTx/>
              <a:buNone/>
              <a:tabLst>
                <a:tab pos="689336" algn="l"/>
              </a:tabLst>
              <a:defRPr kumimoji="0" sz="1800" b="1" i="0" strike="noStrike" kern="0" cap="none" spc="0" normalizeH="0" baseline="0">
                <a:ln>
                  <a:noFill/>
                </a:ln>
                <a:solidFill>
                  <a:srgbClr val="009FE2"/>
                </a:solidFill>
                <a:effectLst/>
                <a:uLnTx/>
                <a:uFillTx/>
              </a:defRPr>
            </a:lvl1pPr>
          </a:lstStyle>
          <a:p>
            <a:r>
              <a:rPr sz="1600" dirty="0"/>
              <a:t>Миссия </a:t>
            </a:r>
            <a:r>
              <a:rPr lang="ru-RU" sz="1600" dirty="0" err="1"/>
              <a:t>Ц</a:t>
            </a:r>
            <a:r>
              <a:rPr sz="1600" dirty="0"/>
              <a:t>ентра</a:t>
            </a:r>
            <a:r>
              <a:rPr lang="ru-RU" sz="1600" dirty="0"/>
              <a:t> – разработка программной платформы мультимасштабного мониторинга и управления рисками</a:t>
            </a:r>
            <a:r>
              <a:rPr sz="1600" dirty="0"/>
              <a:t> для решения задач </a:t>
            </a:r>
            <a:r>
              <a:rPr sz="1600" dirty="0" err="1"/>
              <a:t>устойчивого</a:t>
            </a:r>
            <a:r>
              <a:rPr sz="1600" dirty="0"/>
              <a:t> </a:t>
            </a:r>
            <a:r>
              <a:rPr sz="1600" dirty="0" err="1"/>
              <a:t>развития</a:t>
            </a:r>
            <a:r>
              <a:rPr lang="ru-RU" sz="1600" dirty="0"/>
              <a:t> регионов и промышленных предприятий</a:t>
            </a:r>
            <a:r>
              <a:rPr sz="1600" dirty="0"/>
              <a:t> РФ</a:t>
            </a:r>
          </a:p>
        </p:txBody>
      </p:sp>
      <p:sp>
        <p:nvSpPr>
          <p:cNvPr id="35" name="Google Shape;149;p15">
            <a:extLst>
              <a:ext uri="{FF2B5EF4-FFF2-40B4-BE49-F238E27FC236}">
                <a16:creationId xmlns:a16="http://schemas.microsoft.com/office/drawing/2014/main" id="{80BAA749-8170-4879-A085-D107CCEBBC89}"/>
              </a:ext>
            </a:extLst>
          </p:cNvPr>
          <p:cNvSpPr txBox="1"/>
          <p:nvPr/>
        </p:nvSpPr>
        <p:spPr>
          <a:xfrm>
            <a:off x="3536435" y="5547628"/>
            <a:ext cx="709689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7F7F7F"/>
              </a:buClr>
              <a:buSzPts val="1400"/>
            </a:pPr>
            <a:r>
              <a:rPr lang="ru-RU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Фундаментальные направления исследований</a:t>
            </a:r>
          </a:p>
        </p:txBody>
      </p:sp>
      <p:sp>
        <p:nvSpPr>
          <p:cNvPr id="37" name="Google Shape;158;p15">
            <a:extLst>
              <a:ext uri="{FF2B5EF4-FFF2-40B4-BE49-F238E27FC236}">
                <a16:creationId xmlns:a16="http://schemas.microsoft.com/office/drawing/2014/main" id="{2D8EE702-BF0D-4417-A110-74B63255B05C}"/>
              </a:ext>
            </a:extLst>
          </p:cNvPr>
          <p:cNvSpPr/>
          <p:nvPr/>
        </p:nvSpPr>
        <p:spPr>
          <a:xfrm>
            <a:off x="1628733" y="4379279"/>
            <a:ext cx="10956967" cy="2534056"/>
          </a:xfrm>
          <a:prstGeom prst="rect">
            <a:avLst/>
          </a:prstGeom>
          <a:noFill/>
          <a:ln w="9525" cap="flat" cmpd="sng">
            <a:solidFill>
              <a:schemeClr val="bg1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1800"/>
            </a:pP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151;p15">
            <a:extLst>
              <a:ext uri="{FF2B5EF4-FFF2-40B4-BE49-F238E27FC236}">
                <a16:creationId xmlns:a16="http://schemas.microsoft.com/office/drawing/2014/main" id="{533F7210-2E74-4B8F-8C13-6B690E8245B0}"/>
              </a:ext>
            </a:extLst>
          </p:cNvPr>
          <p:cNvSpPr txBox="1"/>
          <p:nvPr/>
        </p:nvSpPr>
        <p:spPr>
          <a:xfrm>
            <a:off x="1711963" y="5952096"/>
            <a:ext cx="3558540" cy="861734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ru-RU" sz="1600" b="1" dirty="0">
                <a:solidFill>
                  <a:srgbClr val="595959"/>
                </a:solidFill>
                <a:latin typeface="+mj-lt"/>
              </a:rPr>
              <a:t>DATA FUSION</a:t>
            </a:r>
          </a:p>
          <a:p>
            <a:pPr algn="ctr"/>
            <a:r>
              <a:rPr lang="ru-RU" sz="1600" dirty="0">
                <a:solidFill>
                  <a:srgbClr val="595959"/>
                </a:solidFill>
                <a:latin typeface="+mj-lt"/>
              </a:rPr>
              <a:t>консолидация мультимодальных пространственных данных</a:t>
            </a:r>
          </a:p>
        </p:txBody>
      </p:sp>
      <p:sp>
        <p:nvSpPr>
          <p:cNvPr id="39" name="Google Shape;151;p15">
            <a:extLst>
              <a:ext uri="{FF2B5EF4-FFF2-40B4-BE49-F238E27FC236}">
                <a16:creationId xmlns:a16="http://schemas.microsoft.com/office/drawing/2014/main" id="{C72C32EF-568A-45BC-903E-F340A60E83D5}"/>
              </a:ext>
            </a:extLst>
          </p:cNvPr>
          <p:cNvSpPr txBox="1"/>
          <p:nvPr/>
        </p:nvSpPr>
        <p:spPr>
          <a:xfrm>
            <a:off x="5327652" y="5954861"/>
            <a:ext cx="3558540" cy="861734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600" b="1" dirty="0">
                <a:solidFill>
                  <a:srgbClr val="595959"/>
                </a:solidFill>
              </a:rPr>
              <a:t>GREEN AI</a:t>
            </a:r>
          </a:p>
          <a:p>
            <a:pPr algn="ctr"/>
            <a:r>
              <a:rPr lang="ru-RU" sz="1600" dirty="0">
                <a:solidFill>
                  <a:srgbClr val="595959"/>
                </a:solidFill>
              </a:rPr>
              <a:t>сокращение времени обучения и сжатие больших нейросетей</a:t>
            </a:r>
            <a:endParaRPr lang="en-US" sz="1600" dirty="0">
              <a:solidFill>
                <a:srgbClr val="595959"/>
              </a:solidFill>
            </a:endParaRPr>
          </a:p>
        </p:txBody>
      </p:sp>
      <p:sp>
        <p:nvSpPr>
          <p:cNvPr id="40" name="Google Shape;151;p15">
            <a:extLst>
              <a:ext uri="{FF2B5EF4-FFF2-40B4-BE49-F238E27FC236}">
                <a16:creationId xmlns:a16="http://schemas.microsoft.com/office/drawing/2014/main" id="{7AFAE322-4E29-47FF-AF62-8DC572E0CD46}"/>
              </a:ext>
            </a:extLst>
          </p:cNvPr>
          <p:cNvSpPr txBox="1"/>
          <p:nvPr/>
        </p:nvSpPr>
        <p:spPr>
          <a:xfrm>
            <a:off x="8957541" y="5954861"/>
            <a:ext cx="3558540" cy="861734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ru-RU" sz="1600" b="1" dirty="0">
                <a:solidFill>
                  <a:srgbClr val="595959"/>
                </a:solidFill>
              </a:rPr>
              <a:t>SCIENCE-INFORMED ML</a:t>
            </a:r>
          </a:p>
          <a:p>
            <a:pPr algn="ctr"/>
            <a:r>
              <a:rPr lang="ru-RU" sz="1600" dirty="0">
                <a:solidFill>
                  <a:srgbClr val="595959"/>
                </a:solidFill>
              </a:rPr>
              <a:t>объединение физических моделей и моделей МО</a:t>
            </a:r>
          </a:p>
        </p:txBody>
      </p:sp>
      <p:sp>
        <p:nvSpPr>
          <p:cNvPr id="42" name="Google Shape;151;p15">
            <a:extLst>
              <a:ext uri="{FF2B5EF4-FFF2-40B4-BE49-F238E27FC236}">
                <a16:creationId xmlns:a16="http://schemas.microsoft.com/office/drawing/2014/main" id="{A8710D85-A762-40DA-A893-E0C6D0C5AF6A}"/>
              </a:ext>
            </a:extLst>
          </p:cNvPr>
          <p:cNvSpPr txBox="1"/>
          <p:nvPr/>
        </p:nvSpPr>
        <p:spPr>
          <a:xfrm>
            <a:off x="2679702" y="4538901"/>
            <a:ext cx="8839200" cy="9189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ru-RU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Программный инструментарий ИИ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68FA015-0D0B-46BE-B08E-CE042C2FE437}"/>
              </a:ext>
            </a:extLst>
          </p:cNvPr>
          <p:cNvGrpSpPr/>
          <p:nvPr/>
        </p:nvGrpSpPr>
        <p:grpSpPr>
          <a:xfrm>
            <a:off x="3408047" y="2701736"/>
            <a:ext cx="7397749" cy="1079689"/>
            <a:chOff x="3408047" y="2921644"/>
            <a:chExt cx="7397749" cy="1079689"/>
          </a:xfrm>
        </p:grpSpPr>
        <p:sp>
          <p:nvSpPr>
            <p:cNvPr id="43" name="Google Shape;158;p15">
              <a:extLst>
                <a:ext uri="{FF2B5EF4-FFF2-40B4-BE49-F238E27FC236}">
                  <a16:creationId xmlns:a16="http://schemas.microsoft.com/office/drawing/2014/main" id="{348FD38A-1EE0-4E35-8146-979585421E4B}"/>
                </a:ext>
              </a:extLst>
            </p:cNvPr>
            <p:cNvSpPr/>
            <p:nvPr/>
          </p:nvSpPr>
          <p:spPr>
            <a:xfrm>
              <a:off x="3408047" y="2921644"/>
              <a:ext cx="7397749" cy="1079689"/>
            </a:xfrm>
            <a:prstGeom prst="rect">
              <a:avLst/>
            </a:pr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1800"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51;p15">
              <a:extLst>
                <a:ext uri="{FF2B5EF4-FFF2-40B4-BE49-F238E27FC236}">
                  <a16:creationId xmlns:a16="http://schemas.microsoft.com/office/drawing/2014/main" id="{A78C9497-6F30-4C72-A9E8-C5EFA3B7BAE3}"/>
                </a:ext>
              </a:extLst>
            </p:cNvPr>
            <p:cNvSpPr txBox="1"/>
            <p:nvPr/>
          </p:nvSpPr>
          <p:spPr>
            <a:xfrm>
              <a:off x="3495042" y="3006209"/>
              <a:ext cx="7239000" cy="918924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ru-RU" sz="2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Прикладное ПО с использованием ИИ</a:t>
              </a:r>
            </a:p>
          </p:txBody>
        </p:sp>
      </p:grpSp>
      <p:sp>
        <p:nvSpPr>
          <p:cNvPr id="45" name="Google Shape;149;p15">
            <a:extLst>
              <a:ext uri="{FF2B5EF4-FFF2-40B4-BE49-F238E27FC236}">
                <a16:creationId xmlns:a16="http://schemas.microsoft.com/office/drawing/2014/main" id="{44B10355-0D54-4467-B36F-FDD6AD02289E}"/>
              </a:ext>
            </a:extLst>
          </p:cNvPr>
          <p:cNvSpPr txBox="1"/>
          <p:nvPr/>
        </p:nvSpPr>
        <p:spPr>
          <a:xfrm rot="16200000">
            <a:off x="-623058" y="5355467"/>
            <a:ext cx="361464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7F7F7F"/>
              </a:buClr>
              <a:buSzPts val="1400"/>
            </a:pPr>
            <a:r>
              <a:rPr lang="ru-RU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Программная Платформа</a:t>
            </a:r>
          </a:p>
        </p:txBody>
      </p:sp>
      <p:sp>
        <p:nvSpPr>
          <p:cNvPr id="47" name="object 3">
            <a:extLst>
              <a:ext uri="{FF2B5EF4-FFF2-40B4-BE49-F238E27FC236}">
                <a16:creationId xmlns:a16="http://schemas.microsoft.com/office/drawing/2014/main" id="{743629DC-B7ED-4C7B-AA46-EE1E70DE3B4F}"/>
              </a:ext>
            </a:extLst>
          </p:cNvPr>
          <p:cNvSpPr txBox="1"/>
          <p:nvPr/>
        </p:nvSpPr>
        <p:spPr>
          <a:xfrm>
            <a:off x="4127500" y="1495425"/>
            <a:ext cx="5761189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kern="0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E2"/>
              </a:buClr>
              <a:buSzTx/>
              <a:buFontTx/>
              <a:buNone/>
              <a:tabLst>
                <a:tab pos="689336" algn="l"/>
              </a:tabLst>
              <a:defRPr kumimoji="0" sz="1800" b="1" i="0" strike="noStrike" kern="0" cap="none" spc="0" normalizeH="0" baseline="0">
                <a:ln>
                  <a:noFill/>
                </a:ln>
                <a:solidFill>
                  <a:srgbClr val="009FE2"/>
                </a:solidFill>
                <a:effectLst/>
                <a:uLnTx/>
                <a:uFillTx/>
              </a:defRPr>
            </a:lvl1pPr>
          </a:lstStyle>
          <a:p>
            <a:r>
              <a:rPr lang="ru-RU" sz="2200" dirty="0">
                <a:solidFill>
                  <a:schemeClr val="bg1"/>
                </a:solidFill>
                <a:latin typeface="+mj-lt"/>
              </a:rPr>
              <a:t>Поддержка ЛПР в части устойчивого развития территории / предприятия</a:t>
            </a:r>
            <a:endParaRPr sz="2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8A1B5689-F3A8-4CE7-9CFA-CE72699B31E3}"/>
              </a:ext>
            </a:extLst>
          </p:cNvPr>
          <p:cNvSpPr/>
          <p:nvPr/>
        </p:nvSpPr>
        <p:spPr>
          <a:xfrm rot="10800000">
            <a:off x="5041898" y="2233987"/>
            <a:ext cx="838203" cy="377945"/>
          </a:xfrm>
          <a:prstGeom prst="downArrow">
            <a:avLst>
              <a:gd name="adj1" fmla="val 50000"/>
              <a:gd name="adj2" fmla="val 521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C9AF0EC2-5F0F-4AAD-9CFD-8449F7A05A77}"/>
              </a:ext>
            </a:extLst>
          </p:cNvPr>
          <p:cNvSpPr/>
          <p:nvPr/>
        </p:nvSpPr>
        <p:spPr>
          <a:xfrm rot="10800000">
            <a:off x="7937499" y="2237799"/>
            <a:ext cx="838203" cy="377946"/>
          </a:xfrm>
          <a:prstGeom prst="downArrow">
            <a:avLst>
              <a:gd name="adj1" fmla="val 50000"/>
              <a:gd name="adj2" fmla="val 521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4BFD6024-E99B-4F60-A689-451E105347DB}"/>
              </a:ext>
            </a:extLst>
          </p:cNvPr>
          <p:cNvSpPr/>
          <p:nvPr/>
        </p:nvSpPr>
        <p:spPr>
          <a:xfrm rot="10800000">
            <a:off x="3898900" y="3857625"/>
            <a:ext cx="838203" cy="377946"/>
          </a:xfrm>
          <a:prstGeom prst="downArrow">
            <a:avLst>
              <a:gd name="adj1" fmla="val 50000"/>
              <a:gd name="adj2" fmla="val 52110"/>
            </a:avLst>
          </a:prstGeom>
          <a:solidFill>
            <a:schemeClr val="accent5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6C92A117-A8D9-448F-9550-82C5C2F54B09}"/>
              </a:ext>
            </a:extLst>
          </p:cNvPr>
          <p:cNvSpPr/>
          <p:nvPr/>
        </p:nvSpPr>
        <p:spPr>
          <a:xfrm rot="10800000">
            <a:off x="6642097" y="3857625"/>
            <a:ext cx="838203" cy="377946"/>
          </a:xfrm>
          <a:prstGeom prst="downArrow">
            <a:avLst>
              <a:gd name="adj1" fmla="val 50000"/>
              <a:gd name="adj2" fmla="val 52110"/>
            </a:avLst>
          </a:prstGeom>
          <a:solidFill>
            <a:schemeClr val="accent5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CD78AA28-C79D-4DC2-B6F9-BF625566545F}"/>
              </a:ext>
            </a:extLst>
          </p:cNvPr>
          <p:cNvSpPr/>
          <p:nvPr/>
        </p:nvSpPr>
        <p:spPr>
          <a:xfrm rot="10800000">
            <a:off x="9461500" y="3857625"/>
            <a:ext cx="838203" cy="377946"/>
          </a:xfrm>
          <a:prstGeom prst="downArrow">
            <a:avLst>
              <a:gd name="adj1" fmla="val 50000"/>
              <a:gd name="adj2" fmla="val 52110"/>
            </a:avLst>
          </a:prstGeom>
          <a:solidFill>
            <a:schemeClr val="accent5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99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F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A17797B-54A8-1C4A-8AE7-8A82C93F9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70" y="123825"/>
            <a:ext cx="11559830" cy="7832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200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Программная платформа</a:t>
            </a:r>
            <a:endParaRPr lang="ru-RU" sz="3000" dirty="0">
              <a:solidFill>
                <a:schemeClr val="bg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9D80C45-AC94-436C-8C81-97807BBF01AA}"/>
              </a:ext>
            </a:extLst>
          </p:cNvPr>
          <p:cNvGrpSpPr/>
          <p:nvPr/>
        </p:nvGrpSpPr>
        <p:grpSpPr>
          <a:xfrm>
            <a:off x="1628733" y="1502769"/>
            <a:ext cx="10956967" cy="2580271"/>
            <a:chOff x="1400128" y="2195938"/>
            <a:chExt cx="10956967" cy="2580271"/>
          </a:xfrm>
        </p:grpSpPr>
        <p:sp>
          <p:nvSpPr>
            <p:cNvPr id="50" name="Google Shape;158;p15">
              <a:extLst>
                <a:ext uri="{FF2B5EF4-FFF2-40B4-BE49-F238E27FC236}">
                  <a16:creationId xmlns:a16="http://schemas.microsoft.com/office/drawing/2014/main" id="{88AD0604-9DB8-44F3-A117-88674CDACC4D}"/>
                </a:ext>
              </a:extLst>
            </p:cNvPr>
            <p:cNvSpPr/>
            <p:nvPr/>
          </p:nvSpPr>
          <p:spPr>
            <a:xfrm>
              <a:off x="1400128" y="2195938"/>
              <a:ext cx="10956967" cy="2580271"/>
            </a:xfrm>
            <a:prstGeom prst="rect">
              <a:avLst/>
            </a:prstGeom>
            <a:noFill/>
            <a:ln w="9525" cap="flat" cmpd="sng">
              <a:solidFill>
                <a:srgbClr val="38562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1800"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B65612C-3D86-4FA2-A07D-9F58A4E1E233}"/>
                </a:ext>
              </a:extLst>
            </p:cNvPr>
            <p:cNvGrpSpPr/>
            <p:nvPr/>
          </p:nvGrpSpPr>
          <p:grpSpPr>
            <a:xfrm>
              <a:off x="1483225" y="2282042"/>
              <a:ext cx="3936064" cy="1361184"/>
              <a:chOff x="855660" y="1211466"/>
              <a:chExt cx="4284597" cy="1077668"/>
            </a:xfrm>
          </p:grpSpPr>
          <p:pic>
            <p:nvPicPr>
              <p:cNvPr id="69" name="object 23">
                <a:extLst>
                  <a:ext uri="{FF2B5EF4-FFF2-40B4-BE49-F238E27FC236}">
                    <a16:creationId xmlns:a16="http://schemas.microsoft.com/office/drawing/2014/main" id="{07904F14-B2C8-43B4-A9AF-A7F7DA2DCBA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55660" y="1211466"/>
                <a:ext cx="4233178" cy="1077668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</p:pic>
          <p:sp>
            <p:nvSpPr>
              <p:cNvPr id="70" name="object 4">
                <a:extLst>
                  <a:ext uri="{FF2B5EF4-FFF2-40B4-BE49-F238E27FC236}">
                    <a16:creationId xmlns:a16="http://schemas.microsoft.com/office/drawing/2014/main" id="{786F787E-F8FA-435B-8897-4923B8331EA9}"/>
                  </a:ext>
                </a:extLst>
              </p:cNvPr>
              <p:cNvSpPr txBox="1"/>
              <p:nvPr/>
            </p:nvSpPr>
            <p:spPr>
              <a:xfrm>
                <a:off x="958303" y="1267198"/>
                <a:ext cx="4181954" cy="923912"/>
              </a:xfrm>
              <a:prstGeom prst="rect">
                <a:avLst/>
              </a:prstGeom>
            </p:spPr>
            <p:txBody>
              <a:bodyPr vert="horz" wrap="square" lIns="0" tIns="12692" rIns="0" bIns="0" rtlCol="0">
                <a:spAutoFit/>
              </a:bodyPr>
              <a:lstStyle/>
              <a:p>
                <a:pPr>
                  <a:spcAft>
                    <a:spcPts val="200"/>
                  </a:spcAft>
                </a:pPr>
                <a:r>
                  <a:rPr lang="ru-RU" sz="1400" b="1" spc="-10" dirty="0">
                    <a:latin typeface="Arial"/>
                    <a:cs typeface="Arial"/>
                  </a:rPr>
                  <a:t>Прогнозирование </a:t>
                </a:r>
                <a:r>
                  <a:rPr lang="ru-RU" sz="1400" b="1" dirty="0">
                    <a:cs typeface="Arial"/>
                  </a:rPr>
                  <a:t>ЧС и последствий:</a:t>
                </a:r>
              </a:p>
              <a:p>
                <a:pPr marL="179881" marR="216391" indent="-180220" defTabSz="913795">
                  <a:spcAft>
                    <a:spcPts val="200"/>
                  </a:spcAft>
                  <a:buClr>
                    <a:srgbClr val="006FB9"/>
                  </a:buClr>
                  <a:buFont typeface="Arial"/>
                  <a:buChar char="•"/>
                  <a:tabLst>
                    <a:tab pos="192278" algn="l"/>
                    <a:tab pos="192913" algn="l"/>
                  </a:tabLst>
                  <a:defRPr/>
                </a:pPr>
                <a:r>
                  <a:rPr lang="ru-RU" sz="1400" dirty="0">
                    <a:cs typeface="Arial"/>
                  </a:rPr>
                  <a:t>прогнозирование возникновения и распространения пожаров</a:t>
                </a:r>
                <a:endParaRPr lang="en-GB" sz="1400" dirty="0">
                  <a:cs typeface="Arial"/>
                </a:endParaRPr>
              </a:p>
              <a:p>
                <a:pPr marL="179881" marR="216391" indent="-180220" defTabSz="913795">
                  <a:spcAft>
                    <a:spcPts val="200"/>
                  </a:spcAft>
                  <a:buClr>
                    <a:srgbClr val="006FB9"/>
                  </a:buClr>
                  <a:buFont typeface="Arial"/>
                  <a:buChar char="•"/>
                  <a:tabLst>
                    <a:tab pos="192278" algn="l"/>
                    <a:tab pos="192913" algn="l"/>
                  </a:tabLst>
                  <a:defRPr/>
                </a:pPr>
                <a:r>
                  <a:rPr lang="ru-RU" sz="1400" dirty="0">
                    <a:cs typeface="Arial"/>
                  </a:rPr>
                  <a:t>распознавание объектов инфрастуктуры</a:t>
                </a:r>
              </a:p>
              <a:p>
                <a:pPr marL="179881" marR="216391" indent="-180220" defTabSz="913795">
                  <a:spcAft>
                    <a:spcPts val="200"/>
                  </a:spcAft>
                  <a:buClr>
                    <a:srgbClr val="006FB9"/>
                  </a:buClr>
                  <a:buFont typeface="Arial"/>
                  <a:buChar char="•"/>
                  <a:tabLst>
                    <a:tab pos="192278" algn="l"/>
                    <a:tab pos="192913" algn="l"/>
                  </a:tabLst>
                  <a:defRPr/>
                </a:pPr>
                <a:r>
                  <a:rPr lang="ru-RU" sz="1400" dirty="0">
                    <a:cs typeface="Arial"/>
                  </a:rPr>
                  <a:t>оценка ущерба после ЧС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6FB8A0D-D0EB-4A0C-A9A6-3DB5F67279BF}"/>
                </a:ext>
              </a:extLst>
            </p:cNvPr>
            <p:cNvGrpSpPr/>
            <p:nvPr/>
          </p:nvGrpSpPr>
          <p:grpSpPr>
            <a:xfrm>
              <a:off x="1483225" y="3698494"/>
              <a:ext cx="3259656" cy="1023814"/>
              <a:chOff x="415858" y="2822534"/>
              <a:chExt cx="3783652" cy="1023814"/>
            </a:xfrm>
          </p:grpSpPr>
          <p:pic>
            <p:nvPicPr>
              <p:cNvPr id="67" name="object 32">
                <a:extLst>
                  <a:ext uri="{FF2B5EF4-FFF2-40B4-BE49-F238E27FC236}">
                    <a16:creationId xmlns:a16="http://schemas.microsoft.com/office/drawing/2014/main" id="{0534F6EC-C729-4FEA-907D-AB388C499E41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15858" y="2822534"/>
                <a:ext cx="3783652" cy="1023814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</p:pic>
          <p:sp>
            <p:nvSpPr>
              <p:cNvPr id="68" name="object 33">
                <a:extLst>
                  <a:ext uri="{FF2B5EF4-FFF2-40B4-BE49-F238E27FC236}">
                    <a16:creationId xmlns:a16="http://schemas.microsoft.com/office/drawing/2014/main" id="{E4809158-5850-4FAB-AB39-DB1B4BAB68A6}"/>
                  </a:ext>
                </a:extLst>
              </p:cNvPr>
              <p:cNvSpPr txBox="1"/>
              <p:nvPr/>
            </p:nvSpPr>
            <p:spPr>
              <a:xfrm>
                <a:off x="568257" y="2822534"/>
                <a:ext cx="3556189" cy="961771"/>
              </a:xfrm>
              <a:prstGeom prst="rect">
                <a:avLst/>
              </a:prstGeom>
            </p:spPr>
            <p:txBody>
              <a:bodyPr vert="horz" wrap="square" lIns="0" tIns="48230" rIns="0" bIns="0" rtlCol="0">
                <a:spAutoFit/>
              </a:bodyPr>
              <a:lstStyle/>
              <a:p>
                <a:pPr>
                  <a:spcAft>
                    <a:spcPts val="200"/>
                  </a:spcAft>
                </a:pPr>
                <a:r>
                  <a:rPr lang="ru-RU" sz="1400" b="1" dirty="0">
                    <a:cs typeface="Arial"/>
                  </a:rPr>
                  <a:t>Прогнозирование ледовой обстановки в Арктике:</a:t>
                </a:r>
                <a:endParaRPr sz="1400" dirty="0">
                  <a:latin typeface="Arial"/>
                  <a:cs typeface="Arial"/>
                </a:endParaRPr>
              </a:p>
              <a:p>
                <a:pPr marL="179881" indent="-180220">
                  <a:spcAft>
                    <a:spcPts val="200"/>
                  </a:spcAft>
                  <a:buClr>
                    <a:srgbClr val="006FB9"/>
                  </a:buClr>
                  <a:buFont typeface="Arial"/>
                  <a:buChar char="•"/>
                  <a:tabLst>
                    <a:tab pos="192278" algn="l"/>
                    <a:tab pos="192913" algn="l"/>
                  </a:tabLst>
                </a:pPr>
                <a:r>
                  <a:rPr lang="ru-RU" sz="1400" dirty="0">
                    <a:cs typeface="Arial"/>
                  </a:rPr>
                  <a:t>снижение рисков нефтедобычи</a:t>
                </a:r>
                <a:r>
                  <a:rPr lang="en-GB" sz="1400" dirty="0">
                    <a:cs typeface="Arial"/>
                  </a:rPr>
                  <a:t> </a:t>
                </a:r>
              </a:p>
              <a:p>
                <a:pPr marL="179881" indent="-180220">
                  <a:spcAft>
                    <a:spcPts val="200"/>
                  </a:spcAft>
                  <a:buClr>
                    <a:srgbClr val="006FB9"/>
                  </a:buClr>
                  <a:buFont typeface="Arial"/>
                  <a:buChar char="•"/>
                  <a:tabLst>
                    <a:tab pos="192278" algn="l"/>
                    <a:tab pos="192913" algn="l"/>
                  </a:tabLst>
                </a:pPr>
                <a:r>
                  <a:rPr lang="ru-RU" sz="1400" dirty="0">
                    <a:cs typeface="Arial"/>
                  </a:rPr>
                  <a:t>эффективная логистика судов</a:t>
                </a:r>
                <a:endParaRPr sz="14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14E47CF-EB9D-408A-9D89-605AA12DCCBD}"/>
                </a:ext>
              </a:extLst>
            </p:cNvPr>
            <p:cNvGrpSpPr/>
            <p:nvPr/>
          </p:nvGrpSpPr>
          <p:grpSpPr>
            <a:xfrm>
              <a:off x="9912132" y="2294210"/>
              <a:ext cx="2368769" cy="1324162"/>
              <a:chOff x="12922423" y="2818560"/>
              <a:chExt cx="2958439" cy="1023814"/>
            </a:xfrm>
          </p:grpSpPr>
          <p:pic>
            <p:nvPicPr>
              <p:cNvPr id="65" name="object 7">
                <a:extLst>
                  <a:ext uri="{FF2B5EF4-FFF2-40B4-BE49-F238E27FC236}">
                    <a16:creationId xmlns:a16="http://schemas.microsoft.com/office/drawing/2014/main" id="{C2561192-F032-48E3-8D92-5F8836D013B5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2922423" y="2818560"/>
                <a:ext cx="2958439" cy="1023814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</p:pic>
          <p:sp>
            <p:nvSpPr>
              <p:cNvPr id="66" name="object 10">
                <a:extLst>
                  <a:ext uri="{FF2B5EF4-FFF2-40B4-BE49-F238E27FC236}">
                    <a16:creationId xmlns:a16="http://schemas.microsoft.com/office/drawing/2014/main" id="{68443889-CF6B-4AFB-8287-44EEA7FD5329}"/>
                  </a:ext>
                </a:extLst>
              </p:cNvPr>
              <p:cNvSpPr txBox="1"/>
              <p:nvPr/>
            </p:nvSpPr>
            <p:spPr>
              <a:xfrm>
                <a:off x="13015325" y="2863660"/>
                <a:ext cx="2694575" cy="951534"/>
              </a:xfrm>
              <a:prstGeom prst="rect">
                <a:avLst/>
              </a:prstGeom>
            </p:spPr>
            <p:txBody>
              <a:bodyPr vert="horz" wrap="square" lIns="0" tIns="12692" rIns="0" bIns="0" rtlCol="0">
                <a:spAutoFit/>
              </a:bodyPr>
              <a:lstStyle/>
              <a:p>
                <a:pPr marL="12691" algn="l">
                  <a:spcAft>
                    <a:spcPts val="200"/>
                  </a:spcAft>
                </a:pPr>
                <a:r>
                  <a:rPr lang="ru-RU" sz="1400" b="1" dirty="0">
                    <a:solidFill>
                      <a:schemeClr val="tx1"/>
                    </a:solidFill>
                    <a:latin typeface="Arial" panose="020B0604020202020204" pitchFamily="34" charset="0"/>
                  </a:rPr>
                  <a:t>Влияние рисков</a:t>
                </a:r>
                <a:r>
                  <a:rPr lang="en-GB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ru-RU" sz="1400" b="1" spc="-1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9881" indent="-180220" defTabSz="913795">
                  <a:spcAft>
                    <a:spcPts val="200"/>
                  </a:spcAft>
                  <a:buClr>
                    <a:srgbClr val="006FB9"/>
                  </a:buClr>
                  <a:buFont typeface="Arial"/>
                  <a:buChar char="•"/>
                  <a:tabLst>
                    <a:tab pos="192278" algn="l"/>
                    <a:tab pos="192913" algn="l"/>
                  </a:tabLst>
                  <a:defRPr/>
                </a:pPr>
                <a:r>
                  <a:rPr lang="ru-RU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климатических, </a:t>
                </a:r>
              </a:p>
              <a:p>
                <a:pPr marL="179881" indent="-180220" defTabSz="913795">
                  <a:spcAft>
                    <a:spcPts val="200"/>
                  </a:spcAft>
                  <a:buClr>
                    <a:srgbClr val="006FB9"/>
                  </a:buClr>
                  <a:buFont typeface="Arial"/>
                  <a:buChar char="•"/>
                  <a:tabLst>
                    <a:tab pos="192278" algn="l"/>
                    <a:tab pos="192913" algn="l"/>
                  </a:tabLst>
                  <a:defRPr/>
                </a:pPr>
                <a:r>
                  <a:rPr lang="ru-RU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физических, и др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R="5077" defTabSz="913795">
                  <a:spcAft>
                    <a:spcPts val="600"/>
                  </a:spcAft>
                  <a:buClr>
                    <a:srgbClr val="006FB9"/>
                  </a:buClr>
                  <a:tabLst>
                    <a:tab pos="192278" algn="l"/>
                    <a:tab pos="192913" algn="l"/>
                  </a:tabLst>
                  <a:defRPr/>
                </a:pPr>
                <a:r>
                  <a:rPr lang="ru-RU" sz="1400" spc="-10" dirty="0">
                    <a:latin typeface="Arial" panose="020B0604020202020204" pitchFamily="34" charset="0"/>
                    <a:cs typeface="Arial" panose="020B0604020202020204" pitchFamily="34" charset="0"/>
                  </a:rPr>
                  <a:t>на кредитный портфель банка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F29A243-0A80-4DC8-864C-34DB547A0615}"/>
                </a:ext>
              </a:extLst>
            </p:cNvPr>
            <p:cNvGrpSpPr/>
            <p:nvPr/>
          </p:nvGrpSpPr>
          <p:grpSpPr>
            <a:xfrm>
              <a:off x="8404479" y="3698203"/>
              <a:ext cx="3876422" cy="1022738"/>
              <a:chOff x="8739400" y="4384608"/>
              <a:chExt cx="4141637" cy="1098136"/>
            </a:xfrm>
          </p:grpSpPr>
          <p:pic>
            <p:nvPicPr>
              <p:cNvPr id="63" name="object 3">
                <a:extLst>
                  <a:ext uri="{FF2B5EF4-FFF2-40B4-BE49-F238E27FC236}">
                    <a16:creationId xmlns:a16="http://schemas.microsoft.com/office/drawing/2014/main" id="{1AE2E7BB-2E09-42B5-8236-D44CBBB7EA0A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8739400" y="4384608"/>
                <a:ext cx="4141637" cy="1098136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</p:pic>
          <p:sp>
            <p:nvSpPr>
              <p:cNvPr id="64" name="object 29">
                <a:extLst>
                  <a:ext uri="{FF2B5EF4-FFF2-40B4-BE49-F238E27FC236}">
                    <a16:creationId xmlns:a16="http://schemas.microsoft.com/office/drawing/2014/main" id="{85761FC1-D1DB-4CE5-8AA3-0DCE03709944}"/>
                  </a:ext>
                </a:extLst>
              </p:cNvPr>
              <p:cNvSpPr txBox="1"/>
              <p:nvPr/>
            </p:nvSpPr>
            <p:spPr>
              <a:xfrm>
                <a:off x="8797857" y="4408310"/>
                <a:ext cx="4083180" cy="1032674"/>
              </a:xfrm>
              <a:prstGeom prst="rect">
                <a:avLst/>
              </a:prstGeom>
            </p:spPr>
            <p:txBody>
              <a:bodyPr vert="horz" wrap="square" lIns="0" tIns="48230" rIns="0" bIns="0" rtlCol="0">
                <a:spAutoFit/>
              </a:bodyPr>
              <a:lstStyle/>
              <a:p>
                <a:pPr>
                  <a:spcAft>
                    <a:spcPts val="200"/>
                  </a:spcAft>
                </a:pPr>
                <a:r>
                  <a:rPr lang="ru-RU" sz="1400" b="1" dirty="0">
                    <a:cs typeface="Arial"/>
                  </a:rPr>
                  <a:t>Самообучающаяся модель пласта</a:t>
                </a:r>
                <a:endParaRPr sz="1400" dirty="0">
                  <a:latin typeface="Arial"/>
                  <a:cs typeface="Arial"/>
                </a:endParaRPr>
              </a:p>
              <a:p>
                <a:pPr marL="179881" indent="-180220">
                  <a:spcAft>
                    <a:spcPts val="200"/>
                  </a:spcAft>
                  <a:buClr>
                    <a:srgbClr val="006FB9"/>
                  </a:buClr>
                  <a:buFont typeface="Arial"/>
                  <a:buChar char="•"/>
                  <a:tabLst>
                    <a:tab pos="192278" algn="l"/>
                    <a:tab pos="192913" algn="l"/>
                  </a:tabLst>
                </a:pPr>
                <a:r>
                  <a:rPr lang="ru-RU" sz="1400" dirty="0">
                    <a:cs typeface="Arial"/>
                  </a:rPr>
                  <a:t>снижение затрат на разведку и бурение</a:t>
                </a:r>
                <a:endParaRPr sz="1400" dirty="0">
                  <a:latin typeface="Arial"/>
                  <a:cs typeface="Arial"/>
                </a:endParaRPr>
              </a:p>
              <a:p>
                <a:pPr marL="179881" indent="-180220">
                  <a:spcAft>
                    <a:spcPts val="400"/>
                  </a:spcAft>
                  <a:buClr>
                    <a:srgbClr val="006FB9"/>
                  </a:buClr>
                  <a:buFont typeface="Arial"/>
                  <a:buChar char="•"/>
                  <a:tabLst>
                    <a:tab pos="192278" algn="l"/>
                    <a:tab pos="192913" algn="l"/>
                  </a:tabLst>
                </a:pPr>
                <a:r>
                  <a:rPr lang="ru-RU" sz="1400" dirty="0">
                    <a:cs typeface="Arial"/>
                  </a:rPr>
                  <a:t>повышение коэффициента извлечения нефти</a:t>
                </a: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DE14AB16-F017-4DD2-B0C8-A31177851C8E}"/>
                </a:ext>
              </a:extLst>
            </p:cNvPr>
            <p:cNvGrpSpPr/>
            <p:nvPr/>
          </p:nvGrpSpPr>
          <p:grpSpPr>
            <a:xfrm>
              <a:off x="5447408" y="2288872"/>
              <a:ext cx="4418170" cy="1336265"/>
              <a:chOff x="8749058" y="1029645"/>
              <a:chExt cx="3725862" cy="1086216"/>
            </a:xfrm>
          </p:grpSpPr>
          <p:pic>
            <p:nvPicPr>
              <p:cNvPr id="61" name="object 9">
                <a:extLst>
                  <a:ext uri="{FF2B5EF4-FFF2-40B4-BE49-F238E27FC236}">
                    <a16:creationId xmlns:a16="http://schemas.microsoft.com/office/drawing/2014/main" id="{FD8969B9-EF68-45C4-8EDA-89236CEF4E7F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749058" y="1029645"/>
                <a:ext cx="3706399" cy="1086216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</p:pic>
          <p:sp>
            <p:nvSpPr>
              <p:cNvPr id="62" name="object 8">
                <a:extLst>
                  <a:ext uri="{FF2B5EF4-FFF2-40B4-BE49-F238E27FC236}">
                    <a16:creationId xmlns:a16="http://schemas.microsoft.com/office/drawing/2014/main" id="{F58EE6E3-4454-4F76-8F22-3A79C56940F1}"/>
                  </a:ext>
                </a:extLst>
              </p:cNvPr>
              <p:cNvSpPr txBox="1"/>
              <p:nvPr/>
            </p:nvSpPr>
            <p:spPr>
              <a:xfrm>
                <a:off x="8796820" y="1068969"/>
                <a:ext cx="3678100" cy="796397"/>
              </a:xfrm>
              <a:prstGeom prst="rect">
                <a:avLst/>
              </a:prstGeom>
            </p:spPr>
            <p:txBody>
              <a:bodyPr vert="horz" wrap="square" lIns="0" tIns="40614" rIns="0" bIns="0" rtlCol="0">
                <a:spAutoFit/>
              </a:bodyPr>
              <a:lstStyle/>
              <a:p>
                <a:pPr>
                  <a:spcAft>
                    <a:spcPts val="200"/>
                  </a:spcAft>
                </a:pPr>
                <a:r>
                  <a:rPr lang="ru-RU" sz="1400" b="1" dirty="0">
                    <a:cs typeface="Arial"/>
                  </a:rPr>
                  <a:t>Оценка эмиссии и поглощения парниковых газов:</a:t>
                </a:r>
                <a:endParaRPr sz="1400" dirty="0">
                  <a:latin typeface="Arial"/>
                  <a:cs typeface="Arial"/>
                </a:endParaRPr>
              </a:p>
              <a:p>
                <a:pPr marL="179881" marR="216391" indent="-180220">
                  <a:spcAft>
                    <a:spcPts val="200"/>
                  </a:spcAft>
                  <a:buClr>
                    <a:srgbClr val="006FB9"/>
                  </a:buClr>
                  <a:buFont typeface="Arial"/>
                  <a:buChar char="•"/>
                  <a:tabLst>
                    <a:tab pos="192278" algn="l"/>
                    <a:tab pos="192913" algn="l"/>
                  </a:tabLst>
                </a:pPr>
                <a:r>
                  <a:rPr lang="ru-RU" sz="1400" dirty="0">
                    <a:cs typeface="Arial"/>
                  </a:rPr>
                  <a:t>Оценка лесопородного состава</a:t>
                </a:r>
                <a:endParaRPr lang="en-GB" sz="1400" dirty="0">
                  <a:cs typeface="Arial"/>
                </a:endParaRPr>
              </a:p>
              <a:p>
                <a:pPr marL="179881" marR="216391" indent="-180220">
                  <a:spcAft>
                    <a:spcPts val="200"/>
                  </a:spcAft>
                  <a:buClr>
                    <a:srgbClr val="006FB9"/>
                  </a:buClr>
                  <a:buFont typeface="Arial"/>
                  <a:buChar char="•"/>
                  <a:tabLst>
                    <a:tab pos="192278" algn="l"/>
                    <a:tab pos="192913" algn="l"/>
                  </a:tabLst>
                </a:pPr>
                <a:r>
                  <a:rPr lang="ru-RU" sz="1400" dirty="0">
                    <a:cs typeface="Arial"/>
                  </a:rPr>
                  <a:t>Сбор и анализ данных с карбоновых полигонов</a:t>
                </a:r>
                <a:endParaRPr lang="en-GB" sz="1400" dirty="0">
                  <a:cs typeface="Arial"/>
                </a:endParaRPr>
              </a:p>
              <a:p>
                <a:pPr marL="179881" marR="216391" indent="-180220">
                  <a:spcAft>
                    <a:spcPts val="200"/>
                  </a:spcAft>
                  <a:buClr>
                    <a:srgbClr val="006FB9"/>
                  </a:buClr>
                  <a:buFont typeface="Arial"/>
                  <a:buChar char="•"/>
                  <a:tabLst>
                    <a:tab pos="192278" algn="l"/>
                    <a:tab pos="192913" algn="l"/>
                  </a:tabLst>
                </a:pPr>
                <a:r>
                  <a:rPr lang="ru-RU" sz="1400" dirty="0">
                    <a:cs typeface="Arial"/>
                  </a:rPr>
                  <a:t>Модели углеродного баланса территорий</a:t>
                </a:r>
                <a:endParaRPr lang="en-GB" sz="1400" dirty="0">
                  <a:cs typeface="Arial"/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9257768-5B31-4003-AEE5-323FFA64E0F0}"/>
                </a:ext>
              </a:extLst>
            </p:cNvPr>
            <p:cNvGrpSpPr/>
            <p:nvPr/>
          </p:nvGrpSpPr>
          <p:grpSpPr>
            <a:xfrm>
              <a:off x="4799425" y="3693102"/>
              <a:ext cx="3547771" cy="1027840"/>
              <a:chOff x="10371768" y="1586622"/>
              <a:chExt cx="2925497" cy="1336265"/>
            </a:xfrm>
          </p:grpSpPr>
          <p:pic>
            <p:nvPicPr>
              <p:cNvPr id="59" name="object 30">
                <a:extLst>
                  <a:ext uri="{FF2B5EF4-FFF2-40B4-BE49-F238E27FC236}">
                    <a16:creationId xmlns:a16="http://schemas.microsoft.com/office/drawing/2014/main" id="{6354A310-08B3-4937-831C-6E4381D5A6E0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0371768" y="1586622"/>
                <a:ext cx="2899731" cy="1336265"/>
              </a:xfrm>
              <a:prstGeom prst="rect">
                <a:avLst/>
              </a:prstGeom>
              <a:ln>
                <a:solidFill>
                  <a:srgbClr val="00B0F0"/>
                </a:solidFill>
              </a:ln>
            </p:spPr>
          </p:pic>
          <p:sp>
            <p:nvSpPr>
              <p:cNvPr id="60" name="object 31">
                <a:extLst>
                  <a:ext uri="{FF2B5EF4-FFF2-40B4-BE49-F238E27FC236}">
                    <a16:creationId xmlns:a16="http://schemas.microsoft.com/office/drawing/2014/main" id="{7444619B-D897-46DB-B434-462325AA5022}"/>
                  </a:ext>
                </a:extLst>
              </p:cNvPr>
              <p:cNvSpPr txBox="1"/>
              <p:nvPr/>
            </p:nvSpPr>
            <p:spPr>
              <a:xfrm>
                <a:off x="10444770" y="1615322"/>
                <a:ext cx="2852495" cy="1270264"/>
              </a:xfrm>
              <a:prstGeom prst="rect">
                <a:avLst/>
              </a:prstGeom>
            </p:spPr>
            <p:txBody>
              <a:bodyPr vert="horz" wrap="square" lIns="0" tIns="48230" rIns="0" bIns="0" rtlCol="0">
                <a:noAutofit/>
              </a:bodyPr>
              <a:lstStyle/>
              <a:p>
                <a:pPr>
                  <a:spcAft>
                    <a:spcPts val="200"/>
                  </a:spcAft>
                </a:pPr>
                <a:r>
                  <a:rPr lang="ru-RU" sz="1400" b="1" dirty="0">
                    <a:cs typeface="Arial"/>
                  </a:rPr>
                  <a:t>Прогнозирование </a:t>
                </a:r>
                <a:r>
                  <a:rPr lang="ru-RU" sz="1400" b="1" spc="-10" dirty="0">
                    <a:latin typeface="Arial"/>
                    <a:cs typeface="Arial"/>
                  </a:rPr>
                  <a:t>загрязнений</a:t>
                </a:r>
                <a:r>
                  <a:rPr lang="ru-RU" sz="1400" b="1" dirty="0">
                    <a:cs typeface="Arial"/>
                  </a:rPr>
                  <a:t> воздуха</a:t>
                </a:r>
                <a:r>
                  <a:rPr lang="en-GB" sz="1400" b="1" dirty="0">
                    <a:cs typeface="Arial"/>
                  </a:rPr>
                  <a:t>:</a:t>
                </a:r>
                <a:endParaRPr lang="ru-RU" sz="1400" b="1" dirty="0">
                  <a:cs typeface="Arial"/>
                </a:endParaRPr>
              </a:p>
              <a:p>
                <a:pPr marL="179881" indent="-180220">
                  <a:spcAft>
                    <a:spcPts val="200"/>
                  </a:spcAft>
                  <a:buClr>
                    <a:srgbClr val="006FB9"/>
                  </a:buClr>
                  <a:buFont typeface="Arial"/>
                  <a:buChar char="•"/>
                  <a:tabLst>
                    <a:tab pos="192278" algn="l"/>
                    <a:tab pos="192913" algn="l"/>
                  </a:tabLst>
                </a:pPr>
                <a:r>
                  <a:rPr lang="ru-RU" sz="1400" dirty="0">
                    <a:cs typeface="Arial"/>
                  </a:rPr>
                  <a:t>снижение экологических рисков </a:t>
                </a:r>
              </a:p>
              <a:p>
                <a:pPr marL="179881" indent="-180220">
                  <a:spcAft>
                    <a:spcPts val="200"/>
                  </a:spcAft>
                  <a:buClr>
                    <a:srgbClr val="006FB9"/>
                  </a:buClr>
                  <a:buFont typeface="Arial"/>
                  <a:buChar char="•"/>
                  <a:tabLst>
                    <a:tab pos="192278" algn="l"/>
                    <a:tab pos="192913" algn="l"/>
                  </a:tabLst>
                </a:pPr>
                <a:r>
                  <a:rPr lang="ru-RU" sz="1400" dirty="0">
                    <a:latin typeface="Arial"/>
                    <a:cs typeface="Arial"/>
                  </a:rPr>
                  <a:t>выявление источников загрязнений</a:t>
                </a:r>
              </a:p>
            </p:txBody>
          </p:sp>
        </p:grpSp>
      </p:grpSp>
      <p:sp>
        <p:nvSpPr>
          <p:cNvPr id="72" name="Google Shape;149;p15">
            <a:extLst>
              <a:ext uri="{FF2B5EF4-FFF2-40B4-BE49-F238E27FC236}">
                <a16:creationId xmlns:a16="http://schemas.microsoft.com/office/drawing/2014/main" id="{0E1C7F94-10E3-4C44-977D-77D4C06C2983}"/>
              </a:ext>
            </a:extLst>
          </p:cNvPr>
          <p:cNvSpPr txBox="1"/>
          <p:nvPr/>
        </p:nvSpPr>
        <p:spPr>
          <a:xfrm>
            <a:off x="1052177" y="962025"/>
            <a:ext cx="840932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l">
              <a:buClr>
                <a:srgbClr val="7F7F7F"/>
              </a:buClr>
              <a:buSzPts val="1400"/>
            </a:pPr>
            <a:r>
              <a:rPr lang="ru-RU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Прикладное ПО с использованием ИИ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5935AA36-A581-449D-8F41-07950453CAB3}"/>
              </a:ext>
            </a:extLst>
          </p:cNvPr>
          <p:cNvSpPr/>
          <p:nvPr/>
        </p:nvSpPr>
        <p:spPr>
          <a:xfrm rot="10800000">
            <a:off x="546100" y="1876425"/>
            <a:ext cx="304800" cy="4411842"/>
          </a:xfrm>
          <a:prstGeom prst="downArrow">
            <a:avLst/>
          </a:prstGeom>
          <a:solidFill>
            <a:srgbClr val="C0C0C0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A1BABD-E9E2-47A8-DACE-F7831449850A}"/>
              </a:ext>
            </a:extLst>
          </p:cNvPr>
          <p:cNvGrpSpPr/>
          <p:nvPr/>
        </p:nvGrpSpPr>
        <p:grpSpPr>
          <a:xfrm>
            <a:off x="1552539" y="4905047"/>
            <a:ext cx="10956967" cy="1958968"/>
            <a:chOff x="1400133" y="4870457"/>
            <a:chExt cx="10956967" cy="1958968"/>
          </a:xfrm>
        </p:grpSpPr>
        <p:sp>
          <p:nvSpPr>
            <p:cNvPr id="6" name="Google Shape;158;p15">
              <a:extLst>
                <a:ext uri="{FF2B5EF4-FFF2-40B4-BE49-F238E27FC236}">
                  <a16:creationId xmlns:a16="http://schemas.microsoft.com/office/drawing/2014/main" id="{6044E2BE-DFD3-6EE3-3D70-1BBC676B6100}"/>
                </a:ext>
              </a:extLst>
            </p:cNvPr>
            <p:cNvSpPr/>
            <p:nvPr/>
          </p:nvSpPr>
          <p:spPr>
            <a:xfrm>
              <a:off x="1400133" y="4870457"/>
              <a:ext cx="10956967" cy="1958968"/>
            </a:xfrm>
            <a:prstGeom prst="rect">
              <a:avLst/>
            </a:prstGeom>
            <a:noFill/>
            <a:ln w="9525" cap="flat" cmpd="sng">
              <a:solidFill>
                <a:srgbClr val="38562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1800"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51;p15">
              <a:extLst>
                <a:ext uri="{FF2B5EF4-FFF2-40B4-BE49-F238E27FC236}">
                  <a16:creationId xmlns:a16="http://schemas.microsoft.com/office/drawing/2014/main" id="{1F891E51-B07C-ADFC-68FA-0B9BD54AF419}"/>
                </a:ext>
              </a:extLst>
            </p:cNvPr>
            <p:cNvSpPr txBox="1"/>
            <p:nvPr/>
          </p:nvSpPr>
          <p:spPr>
            <a:xfrm>
              <a:off x="1488441" y="4958715"/>
              <a:ext cx="3558540" cy="86173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ru-RU" sz="1600" b="1" dirty="0">
                  <a:solidFill>
                    <a:schemeClr val="tx2"/>
                  </a:solidFill>
                  <a:latin typeface="Arial" panose="020B0604020202020204" pitchFamily="34" charset="0"/>
                </a:rPr>
                <a:t>Мониторинг и дистанционное зондирование</a:t>
              </a:r>
            </a:p>
          </p:txBody>
        </p:sp>
        <p:sp>
          <p:nvSpPr>
            <p:cNvPr id="11" name="Google Shape;151;p15">
              <a:extLst>
                <a:ext uri="{FF2B5EF4-FFF2-40B4-BE49-F238E27FC236}">
                  <a16:creationId xmlns:a16="http://schemas.microsoft.com/office/drawing/2014/main" id="{C9D4C2B7-B6D3-CD84-EE78-75FEEE275A6F}"/>
                </a:ext>
              </a:extLst>
            </p:cNvPr>
            <p:cNvSpPr txBox="1"/>
            <p:nvPr/>
          </p:nvSpPr>
          <p:spPr>
            <a:xfrm>
              <a:off x="5111047" y="4963072"/>
              <a:ext cx="3558540" cy="86173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ru-RU" sz="1600" b="1" dirty="0">
                  <a:solidFill>
                    <a:schemeClr val="tx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Анализ мультимодальных данных в режиме реального времени</a:t>
              </a:r>
            </a:p>
          </p:txBody>
        </p:sp>
        <p:sp>
          <p:nvSpPr>
            <p:cNvPr id="12" name="Google Shape;151;p15">
              <a:extLst>
                <a:ext uri="{FF2B5EF4-FFF2-40B4-BE49-F238E27FC236}">
                  <a16:creationId xmlns:a16="http://schemas.microsoft.com/office/drawing/2014/main" id="{A1CF9CBF-BA11-B303-F5DD-CE7706C3C2C7}"/>
                </a:ext>
              </a:extLst>
            </p:cNvPr>
            <p:cNvSpPr txBox="1"/>
            <p:nvPr/>
          </p:nvSpPr>
          <p:spPr>
            <a:xfrm>
              <a:off x="1483224" y="5892341"/>
              <a:ext cx="3993016" cy="86173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ru-RU" sz="1600" b="1" dirty="0">
                  <a:solidFill>
                    <a:schemeClr val="tx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Моделирование экономических и физических рисков</a:t>
              </a:r>
            </a:p>
          </p:txBody>
        </p:sp>
        <p:sp>
          <p:nvSpPr>
            <p:cNvPr id="13" name="Google Shape;151;p15">
              <a:extLst>
                <a:ext uri="{FF2B5EF4-FFF2-40B4-BE49-F238E27FC236}">
                  <a16:creationId xmlns:a16="http://schemas.microsoft.com/office/drawing/2014/main" id="{AB53DD7E-21D2-EB27-0844-3DEDFFA3BFD1}"/>
                </a:ext>
              </a:extLst>
            </p:cNvPr>
            <p:cNvSpPr txBox="1"/>
            <p:nvPr/>
          </p:nvSpPr>
          <p:spPr>
            <a:xfrm>
              <a:off x="5529579" y="5889886"/>
              <a:ext cx="3633699" cy="86173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ru-RU" sz="16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Оптимизация решений в индустриальном проектировании и промышленном производстве</a:t>
              </a:r>
              <a:endParaRPr lang="en-GB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Google Shape;151;p15">
              <a:extLst>
                <a:ext uri="{FF2B5EF4-FFF2-40B4-BE49-F238E27FC236}">
                  <a16:creationId xmlns:a16="http://schemas.microsoft.com/office/drawing/2014/main" id="{3C02A985-8F7E-D12F-2F93-88F74CF01452}"/>
                </a:ext>
              </a:extLst>
            </p:cNvPr>
            <p:cNvSpPr txBox="1"/>
            <p:nvPr/>
          </p:nvSpPr>
          <p:spPr>
            <a:xfrm>
              <a:off x="8728939" y="4965319"/>
              <a:ext cx="3558540" cy="86173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ru-RU" sz="16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Экологический мониторинг территории</a:t>
              </a:r>
              <a:endParaRPr lang="en-GB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Google Shape;151;p15">
              <a:extLst>
                <a:ext uri="{FF2B5EF4-FFF2-40B4-BE49-F238E27FC236}">
                  <a16:creationId xmlns:a16="http://schemas.microsoft.com/office/drawing/2014/main" id="{3F81EFD8-1EB3-30C4-CFA5-55E4BDA50259}"/>
                </a:ext>
              </a:extLst>
            </p:cNvPr>
            <p:cNvSpPr txBox="1"/>
            <p:nvPr/>
          </p:nvSpPr>
          <p:spPr>
            <a:xfrm>
              <a:off x="9232900" y="5906884"/>
              <a:ext cx="3054579" cy="86173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ru-RU" sz="16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Генеративные модели</a:t>
              </a:r>
              <a:endParaRPr lang="en-GB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Google Shape;149;p15">
            <a:extLst>
              <a:ext uri="{FF2B5EF4-FFF2-40B4-BE49-F238E27FC236}">
                <a16:creationId xmlns:a16="http://schemas.microsoft.com/office/drawing/2014/main" id="{1CDBA644-806E-CBA7-305C-0F7529C8DA74}"/>
              </a:ext>
            </a:extLst>
          </p:cNvPr>
          <p:cNvSpPr txBox="1"/>
          <p:nvPr/>
        </p:nvSpPr>
        <p:spPr>
          <a:xfrm>
            <a:off x="975983" y="4367223"/>
            <a:ext cx="840932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l">
              <a:buClr>
                <a:srgbClr val="7F7F7F"/>
              </a:buClr>
              <a:buSzPts val="1400"/>
            </a:pPr>
            <a:r>
              <a:rPr lang="ru-RU" sz="2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rPr>
              <a:t>Программный инструментарий ИИ</a:t>
            </a:r>
          </a:p>
        </p:txBody>
      </p:sp>
    </p:spTree>
    <p:extLst>
      <p:ext uri="{BB962C8B-B14F-4D97-AF65-F5344CB8AC3E}">
        <p14:creationId xmlns:p14="http://schemas.microsoft.com/office/powerpoint/2010/main" val="3732542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F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Заголовок 3">
            <a:extLst>
              <a:ext uri="{FF2B5EF4-FFF2-40B4-BE49-F238E27FC236}">
                <a16:creationId xmlns:a16="http://schemas.microsoft.com/office/drawing/2014/main" id="{B7333684-6325-4C12-BA36-A220934D3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70" y="102570"/>
            <a:ext cx="11559830" cy="734011"/>
          </a:xfrm>
        </p:spPr>
        <p:txBody>
          <a:bodyPr/>
          <a:lstStyle/>
          <a:p>
            <a:pPr marL="13997" lvl="0">
              <a:spcBef>
                <a:spcPts val="110"/>
              </a:spcBef>
              <a:defRPr/>
            </a:pPr>
            <a:r>
              <a:rPr lang="ru-RU" sz="3200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Программная платформа</a:t>
            </a:r>
            <a:endParaRPr lang="ru-RU" sz="2800" spc="-11" dirty="0">
              <a:solidFill>
                <a:srgbClr val="FFFFFF"/>
              </a:solidFill>
              <a:cs typeface="Arial"/>
            </a:endParaRPr>
          </a:p>
        </p:txBody>
      </p:sp>
      <p:pic>
        <p:nvPicPr>
          <p:cNvPr id="3" name="video1317816327_ed_уск">
            <a:hlinkClick r:id="" action="ppaction://media"/>
            <a:extLst>
              <a:ext uri="{FF2B5EF4-FFF2-40B4-BE49-F238E27FC236}">
                <a16:creationId xmlns:a16="http://schemas.microsoft.com/office/drawing/2014/main" id="{7D2822CE-13B1-111C-0BEF-7E67C90A90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19530" y="1693173"/>
            <a:ext cx="5051768" cy="24309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3A94281-1EBE-EC05-99C2-F9B984471520}"/>
              </a:ext>
            </a:extLst>
          </p:cNvPr>
          <p:cNvSpPr txBox="1"/>
          <p:nvPr/>
        </p:nvSpPr>
        <p:spPr>
          <a:xfrm>
            <a:off x="317500" y="525997"/>
            <a:ext cx="11712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DFE2E8"/>
                </a:solidFill>
                <a:effectLst/>
                <a:uLnTx/>
                <a:uFillTx/>
                <a:latin typeface="Arial"/>
              </a:rPr>
              <a:t>для поддержки управленческих решений в области устойчивого развития территорий</a:t>
            </a: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E0A3F494-B3FA-74C1-EB08-5B81A7EE4868}"/>
              </a:ext>
            </a:extLst>
          </p:cNvPr>
          <p:cNvGrpSpPr/>
          <p:nvPr/>
        </p:nvGrpSpPr>
        <p:grpSpPr>
          <a:xfrm>
            <a:off x="406267" y="1287582"/>
            <a:ext cx="5934208" cy="665043"/>
            <a:chOff x="403092" y="1318756"/>
            <a:chExt cx="5934208" cy="665043"/>
          </a:xfrm>
        </p:grpSpPr>
        <p:sp>
          <p:nvSpPr>
            <p:cNvPr id="20" name="object 32">
              <a:extLst>
                <a:ext uri="{FF2B5EF4-FFF2-40B4-BE49-F238E27FC236}">
                  <a16:creationId xmlns:a16="http://schemas.microsoft.com/office/drawing/2014/main" id="{A414C777-094B-4CED-8ED7-3F2E9B08C72A}"/>
                </a:ext>
              </a:extLst>
            </p:cNvPr>
            <p:cNvSpPr txBox="1"/>
            <p:nvPr/>
          </p:nvSpPr>
          <p:spPr>
            <a:xfrm>
              <a:off x="403092" y="1318756"/>
              <a:ext cx="5934208" cy="665043"/>
            </a:xfrm>
            <a:prstGeom prst="rect">
              <a:avLst/>
            </a:prstGeom>
          </p:spPr>
          <p:txBody>
            <a:bodyPr vert="horz" wrap="square" lIns="0" tIns="12689" rIns="0" bIns="0" rtlCol="0">
              <a:spAutoFit/>
            </a:bodyPr>
            <a:lstStyle/>
            <a:p>
              <a:pPr marL="0" marR="106595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6FB9"/>
                </a:buClr>
                <a:buSzTx/>
                <a:buFontTx/>
                <a:buNone/>
                <a:tabLst>
                  <a:tab pos="298211" algn="l"/>
                </a:tabLst>
                <a:defRPr/>
              </a:pPr>
              <a:r>
                <a:rPr kumimoji="0" lang="ru-RU" sz="1799" b="1" i="0" u="none" strike="noStrike" kern="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Плановый срок окончания работ (</a:t>
              </a:r>
              <a:r>
                <a:rPr kumimoji="0" lang="ru-RU" sz="1799" b="1" i="0" u="none" strike="noStrike" kern="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FF00FF"/>
                  </a:highlight>
                  <a:uLnTx/>
                  <a:uFillTx/>
                  <a:latin typeface="Arial"/>
                  <a:cs typeface="Arial"/>
                </a:rPr>
                <a:t>по </a:t>
              </a:r>
              <a:r>
                <a:rPr kumimoji="0" lang="en-US" sz="1799" b="1" i="0" u="none" strike="noStrike" kern="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FF00FF"/>
                  </a:highlight>
                  <a:uLnTx/>
                  <a:uFillTx/>
                  <a:latin typeface="Arial"/>
                  <a:cs typeface="Arial"/>
                </a:rPr>
                <a:t>E-</a:t>
              </a:r>
              <a:r>
                <a:rPr kumimoji="0" lang="ru-RU" sz="1799" b="1" i="0" u="none" strike="noStrike" kern="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highlight>
                    <a:srgbClr val="FF00FF"/>
                  </a:highlight>
                  <a:uLnTx/>
                  <a:uFillTx/>
                  <a:latin typeface="Arial"/>
                  <a:cs typeface="Arial"/>
                </a:rPr>
                <a:t>компоненте</a:t>
              </a:r>
              <a:r>
                <a:rPr kumimoji="0" lang="ru-RU" sz="1799" b="1" i="0" u="none" strike="noStrike" kern="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)</a:t>
              </a:r>
              <a:endParaRPr kumimoji="0" lang="ru-RU" sz="1799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298440" marR="106595" lvl="0" indent="-28575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113359">
                    <a:lumMod val="20000"/>
                    <a:lumOff val="80000"/>
                  </a:srgbClr>
                </a:buClr>
                <a:buSzTx/>
                <a:buFont typeface="Courier New" panose="02070309020205020404" pitchFamily="49" charset="0"/>
                <a:buChar char="o"/>
                <a:tabLst>
                  <a:tab pos="298211" algn="l"/>
                </a:tabLst>
                <a:defRPr/>
              </a:pPr>
              <a:r>
                <a:rPr kumimoji="0" lang="ru-RU" sz="1799" b="0" i="0" u="none" strike="noStrike" kern="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декабрь 2024 г.</a:t>
              </a:r>
            </a:p>
          </p:txBody>
        </p: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CFE0AA33-F640-3415-DA85-3D5D0077084C}"/>
                </a:ext>
              </a:extLst>
            </p:cNvPr>
            <p:cNvCxnSpPr>
              <a:cxnSpLocks/>
            </p:cNvCxnSpPr>
            <p:nvPr/>
          </p:nvCxnSpPr>
          <p:spPr>
            <a:xfrm>
              <a:off x="403092" y="1571625"/>
              <a:ext cx="5767348" cy="0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C3E97815-0B8F-0B07-E239-8713451973A6}"/>
              </a:ext>
            </a:extLst>
          </p:cNvPr>
          <p:cNvGrpSpPr/>
          <p:nvPr/>
        </p:nvGrpSpPr>
        <p:grpSpPr>
          <a:xfrm>
            <a:off x="406267" y="2549907"/>
            <a:ext cx="5934208" cy="4519816"/>
            <a:chOff x="403092" y="2531534"/>
            <a:chExt cx="5934208" cy="4519816"/>
          </a:xfrm>
        </p:grpSpPr>
        <p:sp>
          <p:nvSpPr>
            <p:cNvPr id="28" name="object 32">
              <a:extLst>
                <a:ext uri="{FF2B5EF4-FFF2-40B4-BE49-F238E27FC236}">
                  <a16:creationId xmlns:a16="http://schemas.microsoft.com/office/drawing/2014/main" id="{E63166B6-300C-A5E5-AFBB-D51BC378D4DB}"/>
                </a:ext>
              </a:extLst>
            </p:cNvPr>
            <p:cNvSpPr txBox="1"/>
            <p:nvPr/>
          </p:nvSpPr>
          <p:spPr>
            <a:xfrm>
              <a:off x="403092" y="2531534"/>
              <a:ext cx="5934208" cy="4519816"/>
            </a:xfrm>
            <a:prstGeom prst="rect">
              <a:avLst/>
            </a:prstGeom>
          </p:spPr>
          <p:txBody>
            <a:bodyPr vert="horz" wrap="square" lIns="0" tIns="12689" rIns="0" bIns="0" rtlCol="0">
              <a:spAutoFit/>
            </a:bodyPr>
            <a:lstStyle/>
            <a:p>
              <a:pPr marL="12690" marR="106595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6FB9"/>
                </a:buClr>
                <a:buSzTx/>
                <a:buFontTx/>
                <a:buNone/>
                <a:tabLst>
                  <a:tab pos="298211" algn="l"/>
                </a:tabLst>
                <a:defRPr/>
              </a:pPr>
              <a:r>
                <a:rPr kumimoji="0" lang="ru-RU" sz="1799" b="1" i="0" u="none" strike="noStrike" kern="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Функциональные возможности</a:t>
              </a:r>
            </a:p>
            <a:p>
              <a:pPr marL="298440" marR="106595" lvl="0" indent="-28575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113359">
                    <a:lumMod val="20000"/>
                    <a:lumOff val="80000"/>
                  </a:srgbClr>
                </a:buClr>
                <a:buSzTx/>
                <a:buFont typeface="Courier New" panose="02070309020205020404" pitchFamily="49" charset="0"/>
                <a:buChar char="o"/>
                <a:tabLst>
                  <a:tab pos="298211" algn="l"/>
                </a:tabLst>
                <a:defRPr/>
              </a:pPr>
              <a:r>
                <a:rPr kumimoji="0" lang="ru-RU" sz="1799" b="0" i="0" u="none" strike="noStrike" kern="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Проектирование нефтедобычи и нефтесервиса и снижение экологических последствий разработки месторождений</a:t>
              </a:r>
            </a:p>
            <a:p>
              <a:pPr marL="298440" marR="106595" lvl="0" indent="-28575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113359">
                    <a:lumMod val="20000"/>
                    <a:lumOff val="80000"/>
                  </a:srgbClr>
                </a:buClr>
                <a:buSzTx/>
                <a:buFont typeface="Courier New" panose="02070309020205020404" pitchFamily="49" charset="0"/>
                <a:buChar char="o"/>
                <a:tabLst>
                  <a:tab pos="298211" algn="l"/>
                </a:tabLst>
                <a:defRPr/>
              </a:pPr>
              <a:r>
                <a:rPr kumimoji="0" lang="ru-RU" sz="1799" b="0" i="0" u="none" strike="noStrike" kern="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Снижение ресурсоемкости и затрат на вычисления с помощью больших </a:t>
              </a:r>
              <a:r>
                <a:rPr kumimoji="0" lang="ru-RU" sz="1799" b="0" i="0" u="none" strike="noStrike" kern="0" cap="none" spc="-25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нейросетевых</a:t>
              </a:r>
              <a:r>
                <a:rPr kumimoji="0" lang="ru-RU" sz="1799" b="0" i="0" u="none" strike="noStrike" kern="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 моделей</a:t>
              </a:r>
            </a:p>
            <a:p>
              <a:pPr marL="298440" marR="106595" lvl="0" indent="-28575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113359">
                    <a:lumMod val="20000"/>
                    <a:lumOff val="80000"/>
                  </a:srgbClr>
                </a:buClr>
                <a:buSzTx/>
                <a:buFont typeface="Courier New" panose="02070309020205020404" pitchFamily="49" charset="0"/>
                <a:buChar char="o"/>
                <a:tabLst>
                  <a:tab pos="298211" algn="l"/>
                </a:tabLst>
                <a:defRPr/>
              </a:pPr>
              <a:r>
                <a:rPr kumimoji="0" lang="ru-RU" sz="1799" b="0" i="0" u="none" strike="noStrike" kern="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Оценка кредитоспособности и прогнозирования экономических последствий для предприятий в случае наступления физических и климатических рисков</a:t>
              </a:r>
            </a:p>
            <a:p>
              <a:pPr marL="298440" marR="106595" lvl="0" indent="-28575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113359">
                    <a:lumMod val="20000"/>
                    <a:lumOff val="80000"/>
                  </a:srgbClr>
                </a:buClr>
                <a:buSzTx/>
                <a:buFont typeface="Courier New" panose="02070309020205020404" pitchFamily="49" charset="0"/>
                <a:buChar char="o"/>
                <a:tabLst>
                  <a:tab pos="298211" algn="l"/>
                </a:tabLst>
                <a:defRPr/>
              </a:pPr>
              <a:r>
                <a:rPr kumimoji="0" lang="ru-RU" sz="1799" b="0" i="0" u="none" strike="noStrike" kern="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Экологический мониторинг загрязнений воздуха атмосферы и поиска источников загрязнений</a:t>
              </a:r>
            </a:p>
            <a:p>
              <a:pPr marL="298440" marR="106595" lvl="0" indent="-28575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113359">
                    <a:lumMod val="20000"/>
                    <a:lumOff val="80000"/>
                  </a:srgbClr>
                </a:buClr>
                <a:buSzTx/>
                <a:buFont typeface="Courier New" panose="02070309020205020404" pitchFamily="49" charset="0"/>
                <a:buChar char="o"/>
                <a:tabLst>
                  <a:tab pos="298211" algn="l"/>
                </a:tabLst>
                <a:defRPr/>
              </a:pPr>
              <a:r>
                <a:rPr kumimoji="0" lang="ru-RU" sz="1799" b="0" i="0" u="none" strike="noStrike" kern="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Мониторинг, оценка и прогнозирование состояния объектов интереса на поверхности Земли по данным дистанционных наблюдений</a:t>
              </a:r>
            </a:p>
          </p:txBody>
        </p: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906A7CF7-E57F-DF46-D2D8-AE5B0AF73097}"/>
                </a:ext>
              </a:extLst>
            </p:cNvPr>
            <p:cNvCxnSpPr>
              <a:cxnSpLocks/>
            </p:cNvCxnSpPr>
            <p:nvPr/>
          </p:nvCxnSpPr>
          <p:spPr>
            <a:xfrm>
              <a:off x="403092" y="2772452"/>
              <a:ext cx="4410208" cy="0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96049B79-2533-01EF-E6B3-019440610E0B}"/>
              </a:ext>
            </a:extLst>
          </p:cNvPr>
          <p:cNvGrpSpPr/>
          <p:nvPr/>
        </p:nvGrpSpPr>
        <p:grpSpPr>
          <a:xfrm>
            <a:off x="6540501" y="993205"/>
            <a:ext cx="5286029" cy="590931"/>
            <a:chOff x="6537671" y="1278612"/>
            <a:chExt cx="5286029" cy="590931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9E40B42D-7F0F-EC76-C556-8BA80F71231D}"/>
                </a:ext>
              </a:extLst>
            </p:cNvPr>
            <p:cNvSpPr/>
            <p:nvPr/>
          </p:nvSpPr>
          <p:spPr>
            <a:xfrm>
              <a:off x="6537671" y="1278612"/>
              <a:ext cx="5286029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00780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DFE2E8"/>
                  </a:solidFill>
                  <a:effectLst/>
                  <a:uLnTx/>
                  <a:uFillTx/>
                  <a:latin typeface="Arial"/>
                </a:rPr>
                <a:t>Работа модуля по онлайн классификации типов землепользования</a:t>
              </a:r>
            </a:p>
          </p:txBody>
        </p: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9049E0DA-DE06-4F3D-0FB1-7E0FC63F5D3C}"/>
                </a:ext>
              </a:extLst>
            </p:cNvPr>
            <p:cNvCxnSpPr>
              <a:cxnSpLocks/>
            </p:cNvCxnSpPr>
            <p:nvPr/>
          </p:nvCxnSpPr>
          <p:spPr>
            <a:xfrm>
              <a:off x="6616700" y="1869543"/>
              <a:ext cx="4410208" cy="0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B57AF247-20C5-2147-148D-F54150FFE776}"/>
              </a:ext>
            </a:extLst>
          </p:cNvPr>
          <p:cNvGrpSpPr/>
          <p:nvPr/>
        </p:nvGrpSpPr>
        <p:grpSpPr>
          <a:xfrm>
            <a:off x="6540501" y="4309737"/>
            <a:ext cx="5743229" cy="2759986"/>
            <a:chOff x="6540501" y="4700294"/>
            <a:chExt cx="5743229" cy="275998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C95D69-DA56-7D49-46BB-A910C6A0D0C2}"/>
                </a:ext>
              </a:extLst>
            </p:cNvPr>
            <p:cNvSpPr txBox="1"/>
            <p:nvPr/>
          </p:nvSpPr>
          <p:spPr>
            <a:xfrm>
              <a:off x="6540501" y="4700294"/>
              <a:ext cx="5743229" cy="27599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690" marR="106595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6FB9"/>
                </a:buClr>
                <a:buSzTx/>
                <a:buFontTx/>
                <a:buNone/>
                <a:tabLst>
                  <a:tab pos="298211" algn="l"/>
                </a:tabLst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DFE2E8"/>
                  </a:solidFill>
                  <a:effectLst/>
                  <a:uLnTx/>
                  <a:uFillTx/>
                  <a:latin typeface="Arial"/>
                </a:rPr>
                <a:t>Программные модули текущей версии</a:t>
              </a:r>
            </a:p>
            <a:p>
              <a:pPr marL="298440" marR="106595" lvl="0" indent="-28575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113359">
                    <a:lumMod val="20000"/>
                    <a:lumOff val="80000"/>
                  </a:srgbClr>
                </a:buClr>
                <a:buSzTx/>
                <a:buFont typeface="Courier New" panose="02070309020205020404" pitchFamily="49" charset="0"/>
                <a:buChar char="o"/>
                <a:tabLst>
                  <a:tab pos="298211" algn="l"/>
                </a:tabLst>
                <a:defRPr/>
              </a:pPr>
              <a:r>
                <a:rPr kumimoji="0" lang="ru-RU" sz="1799" b="0" i="0" u="none" strike="noStrike" kern="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Классификации категорий земель </a:t>
              </a:r>
            </a:p>
            <a:p>
              <a:pPr marL="298440" marR="106595" lvl="0" indent="-28575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113359">
                    <a:lumMod val="20000"/>
                    <a:lumOff val="80000"/>
                  </a:srgbClr>
                </a:buClr>
                <a:buSzTx/>
                <a:buFont typeface="Courier New" panose="02070309020205020404" pitchFamily="49" charset="0"/>
                <a:buChar char="o"/>
                <a:tabLst>
                  <a:tab pos="298211" algn="l"/>
                </a:tabLst>
                <a:defRPr/>
              </a:pPr>
              <a:r>
                <a:rPr kumimoji="0" lang="ru-RU" sz="1799" b="0" i="0" u="none" strike="noStrike" kern="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Классификации характеристик лесов </a:t>
              </a:r>
            </a:p>
            <a:p>
              <a:pPr marL="298440" marR="106595" lvl="0" indent="-28575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113359">
                    <a:lumMod val="20000"/>
                    <a:lumOff val="80000"/>
                  </a:srgbClr>
                </a:buClr>
                <a:buSzTx/>
                <a:buFont typeface="Courier New" panose="02070309020205020404" pitchFamily="49" charset="0"/>
                <a:buChar char="o"/>
                <a:tabLst>
                  <a:tab pos="298211" algn="l"/>
                </a:tabLst>
                <a:defRPr/>
              </a:pPr>
              <a:r>
                <a:rPr kumimoji="0" lang="ru-RU" sz="1799" b="0" i="0" u="none" strike="noStrike" kern="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Мониторинг наводнений </a:t>
              </a:r>
            </a:p>
            <a:p>
              <a:pPr marL="298440" marR="106595" lvl="0" indent="-28575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113359">
                    <a:lumMod val="20000"/>
                    <a:lumOff val="80000"/>
                  </a:srgbClr>
                </a:buClr>
                <a:buSzTx/>
                <a:buFont typeface="Courier New" panose="02070309020205020404" pitchFamily="49" charset="0"/>
                <a:buChar char="o"/>
                <a:tabLst>
                  <a:tab pos="298211" algn="l"/>
                </a:tabLst>
                <a:defRPr/>
              </a:pPr>
              <a:r>
                <a:rPr kumimoji="0" lang="ru-RU" sz="1799" b="0" i="0" u="none" strike="noStrike" kern="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Оценка вероятности возникновения пожаров</a:t>
              </a:r>
            </a:p>
            <a:p>
              <a:pPr marL="298440" marR="106595" lvl="0" indent="-28575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113359">
                    <a:lumMod val="20000"/>
                    <a:lumOff val="80000"/>
                  </a:srgbClr>
                </a:buClr>
                <a:buSzTx/>
                <a:buFont typeface="Courier New" panose="02070309020205020404" pitchFamily="49" charset="0"/>
                <a:buChar char="o"/>
                <a:tabLst>
                  <a:tab pos="298211" algn="l"/>
                </a:tabLst>
                <a:defRPr/>
              </a:pPr>
              <a:r>
                <a:rPr kumimoji="0" lang="ru-RU" sz="1799" b="0" i="0" u="none" strike="noStrike" kern="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Прогнозирование распространения пожаров </a:t>
              </a:r>
            </a:p>
            <a:p>
              <a:pPr marL="298440" marR="106595" lvl="0" indent="-28575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113359">
                    <a:lumMod val="20000"/>
                    <a:lumOff val="80000"/>
                  </a:srgbClr>
                </a:buClr>
                <a:buSzTx/>
                <a:buFont typeface="Courier New" panose="02070309020205020404" pitchFamily="49" charset="0"/>
                <a:buChar char="o"/>
                <a:tabLst>
                  <a:tab pos="298211" algn="l"/>
                </a:tabLst>
                <a:defRPr/>
              </a:pPr>
              <a:r>
                <a:rPr kumimoji="0" lang="ru-RU" sz="1799" b="0" i="0" u="none" strike="noStrike" kern="0" cap="none" spc="-2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</a:rPr>
                <a:t>Оценка запаса углерода в лесах</a:t>
              </a:r>
            </a:p>
          </p:txBody>
        </p: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B98B4119-AD56-F4C5-F110-FBE5D1023F9F}"/>
                </a:ext>
              </a:extLst>
            </p:cNvPr>
            <p:cNvCxnSpPr>
              <a:cxnSpLocks/>
            </p:cNvCxnSpPr>
            <p:nvPr/>
          </p:nvCxnSpPr>
          <p:spPr>
            <a:xfrm>
              <a:off x="6642100" y="5000625"/>
              <a:ext cx="4410208" cy="0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936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наквасин">
      <a:dk1>
        <a:srgbClr val="000000"/>
      </a:dk1>
      <a:lt1>
        <a:srgbClr val="FFFEFE"/>
      </a:lt1>
      <a:dk2>
        <a:srgbClr val="1C1F41"/>
      </a:dk2>
      <a:lt2>
        <a:srgbClr val="20305C"/>
      </a:lt2>
      <a:accent1>
        <a:srgbClr val="2EA6DF"/>
      </a:accent1>
      <a:accent2>
        <a:srgbClr val="E30613"/>
      </a:accent2>
      <a:accent3>
        <a:srgbClr val="814997"/>
      </a:accent3>
      <a:accent4>
        <a:srgbClr val="009640"/>
      </a:accent4>
      <a:accent5>
        <a:srgbClr val="F88900"/>
      </a:accent5>
      <a:accent6>
        <a:srgbClr val="266795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Ц">
  <a:themeElements>
    <a:clrScheme name="АЦ">
      <a:dk1>
        <a:srgbClr val="000000"/>
      </a:dk1>
      <a:lt1>
        <a:srgbClr val="FFFFFF"/>
      </a:lt1>
      <a:dk2>
        <a:srgbClr val="113359"/>
      </a:dk2>
      <a:lt2>
        <a:srgbClr val="006FB9"/>
      </a:lt2>
      <a:accent1>
        <a:srgbClr val="009FE3"/>
      </a:accent1>
      <a:accent2>
        <a:srgbClr val="ED8900"/>
      </a:accent2>
      <a:accent3>
        <a:srgbClr val="FBBA00"/>
      </a:accent3>
      <a:accent4>
        <a:srgbClr val="009640"/>
      </a:accent4>
      <a:accent5>
        <a:srgbClr val="814997"/>
      </a:accent5>
      <a:accent6>
        <a:srgbClr val="E30613"/>
      </a:accent6>
      <a:hlink>
        <a:srgbClr val="9D9D9C"/>
      </a:hlink>
      <a:folHlink>
        <a:srgbClr val="0000DA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0" tIns="144000" bIns="0"/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12576</TotalTime>
  <Words>2214</Words>
  <Application>Microsoft Office PowerPoint</Application>
  <PresentationFormat>Custom</PresentationFormat>
  <Paragraphs>349</Paragraphs>
  <Slides>22</Slides>
  <Notes>20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Courier New</vt:lpstr>
      <vt:lpstr>Times New Roman</vt:lpstr>
      <vt:lpstr>Wingdings</vt:lpstr>
      <vt:lpstr>Системный шрифт</vt:lpstr>
      <vt:lpstr>Office Theme</vt:lpstr>
      <vt:lpstr>АЦ</vt:lpstr>
      <vt:lpstr>PowerPoint Presentation</vt:lpstr>
      <vt:lpstr> Национальная стратегия развития ИИ до 2030 года</vt:lpstr>
      <vt:lpstr> Национальная стратегия развития ИИ до 2030 года</vt:lpstr>
      <vt:lpstr> Национальная стратегия развития ИИ до 2030 года</vt:lpstr>
      <vt:lpstr>PowerPoint Presentation</vt:lpstr>
      <vt:lpstr>   Готовность к глобальным вызовам</vt:lpstr>
      <vt:lpstr> Программная платформа</vt:lpstr>
      <vt:lpstr> Программная платформа</vt:lpstr>
      <vt:lpstr> Программная платформа</vt:lpstr>
      <vt:lpstr> ПО для мониторинга лесных пожаров</vt:lpstr>
      <vt:lpstr>Оперативное прогнозирование ледовой обстановки в Арктике</vt:lpstr>
      <vt:lpstr>Деятельность Центра до 2030 года</vt:lpstr>
      <vt:lpstr>Опыт проведения образовательных программ в индустрии</vt:lpstr>
      <vt:lpstr>Примеры курсов</vt:lpstr>
      <vt:lpstr>Примеры курсов ДПО</vt:lpstr>
      <vt:lpstr>Проведения выездных школ </vt:lpstr>
      <vt:lpstr>Стратегия подготовки ИИ-специалистов</vt:lpstr>
      <vt:lpstr>Стратегия подготовки ИИ-специалистов</vt:lpstr>
      <vt:lpstr>Стратегия подготовки ИИ-специалистов</vt:lpstr>
      <vt:lpstr>Стратегия подготовки ИИ-специалистов</vt:lpstr>
      <vt:lpstr>Заключение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Maxim Mironenko</cp:lastModifiedBy>
  <cp:revision>51</cp:revision>
  <cp:lastPrinted>2022-05-13T12:29:29Z</cp:lastPrinted>
  <dcterms:created xsi:type="dcterms:W3CDTF">2022-04-13T14:13:40Z</dcterms:created>
  <dcterms:modified xsi:type="dcterms:W3CDTF">2023-12-01T06:25:03Z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2022-04-13T00:00:00Z</vt:filetime>
  </property>
  <property fmtid="{D5CDD505-2E9C-101B-9397-08002B2CF9AE}" pid="3" name="Creator">
    <vt:lpwstr>Adobe InDesign 16.4 (Macintosh)</vt:lpwstr>
  </property>
  <property fmtid="{D5CDD505-2E9C-101B-9397-08002B2CF9AE}" pid="4" name="LastSaved">
    <vt:filetime>2022-04-13T00:00:00Z</vt:filetime>
  </property>
</Properties>
</file>