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0" r:id="rId2"/>
    <p:sldId id="261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9" r:id="rId20"/>
    <p:sldId id="280" r:id="rId21"/>
    <p:sldId id="27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93493-0970-41ED-8CD6-15558CD42924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433A2-6D12-44F6-BC99-06B8CFC2D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5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199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176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564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954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995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8601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892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4352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462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903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901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754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209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861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544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189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184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61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943">
              <a:defRPr/>
            </a:pPr>
            <a:r>
              <a:rPr lang="ru-RU" dirty="0" smtClean="0"/>
              <a:t>Ограничения, связанные с коронавирусной инфекцией, и кризис в экономике привели к тому, что потребность в специалистах во многих сферах снизилась. Вместе с тем, в сегменте строительства и недвижимости количество вакансий, напротив, возросло, согласно данным ресурса </a:t>
            </a:r>
            <a:r>
              <a:rPr lang="ru-RU" dirty="0" err="1" smtClean="0"/>
              <a:t>HeadHunter</a:t>
            </a:r>
            <a:r>
              <a:rPr lang="ru-RU" dirty="0" smtClean="0"/>
              <a:t>. Возведение начатых</a:t>
            </a:r>
            <a:r>
              <a:rPr lang="ru-RU" baseline="0" dirty="0" smtClean="0"/>
              <a:t> </a:t>
            </a:r>
            <a:r>
              <a:rPr lang="ru-RU" dirty="0" smtClean="0"/>
              <a:t>строительных объектов в настоящее время, даже в условиях санкционных ограничений, в основном не останавливается, строительных площадок, напротив, становится больше, людей все больше не хватает. Мы гордимся тем, что наши выпускники всегда востребованы! Замечу также, что имеется большое количество экспертных оценок, что в ближайшие годы именно строительство станет главным драйвером развития экономики страны.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3D0D5-9E2C-4353-AE75-074A95F57CC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81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0EC1-C951-43BC-9A55-3431B9A35EC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7149-1E8B-4C69-B821-F1F7E1DBB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96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0EC1-C951-43BC-9A55-3431B9A35EC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7149-1E8B-4C69-B821-F1F7E1DBB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68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0EC1-C951-43BC-9A55-3431B9A35EC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7149-1E8B-4C69-B821-F1F7E1DBB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99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6804" y="1601723"/>
            <a:ext cx="3899535" cy="4329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F7F7F"/>
                </a:solidFill>
                <a:latin typeface="Tahoma"/>
                <a:cs typeface="Tahoma"/>
              </a:defRPr>
            </a:lvl1pPr>
          </a:lstStyle>
          <a:p>
            <a:pPr marL="66675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  <p:extLst>
      <p:ext uri="{BB962C8B-B14F-4D97-AF65-F5344CB8AC3E}">
        <p14:creationId xmlns:p14="http://schemas.microsoft.com/office/powerpoint/2010/main" val="338647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0EC1-C951-43BC-9A55-3431B9A35EC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7149-1E8B-4C69-B821-F1F7E1DBB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56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0EC1-C951-43BC-9A55-3431B9A35EC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7149-1E8B-4C69-B821-F1F7E1DBB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38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0EC1-C951-43BC-9A55-3431B9A35EC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7149-1E8B-4C69-B821-F1F7E1DBB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9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0EC1-C951-43BC-9A55-3431B9A35EC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7149-1E8B-4C69-B821-F1F7E1DBB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21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0EC1-C951-43BC-9A55-3431B9A35EC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7149-1E8B-4C69-B821-F1F7E1DBB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23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0EC1-C951-43BC-9A55-3431B9A35EC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7149-1E8B-4C69-B821-F1F7E1DBB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9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0EC1-C951-43BC-9A55-3431B9A35EC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7149-1E8B-4C69-B821-F1F7E1DBB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275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0EC1-C951-43BC-9A55-3431B9A35EC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17149-1E8B-4C69-B821-F1F7E1DBB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53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0EC1-C951-43BC-9A55-3431B9A35ECC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7149-1E8B-4C69-B821-F1F7E1DBB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02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8135" y="2025274"/>
            <a:ext cx="10873135" cy="1367682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0"/>
              </a:spcBef>
            </a:pPr>
            <a:r>
              <a:rPr lang="ru-RU" sz="2800" b="1" spc="80" dirty="0" smtClean="0">
                <a:solidFill>
                  <a:srgbClr val="2D396B"/>
                </a:solidFill>
                <a:latin typeface="+mn-lt"/>
                <a:ea typeface="Verdana" panose="020B0604030504040204" pitchFamily="34" charset="0"/>
                <a:cs typeface="Arial" panose="020B0604020202020204" pitchFamily="34" charset="0"/>
              </a:rPr>
              <a:t>Разработка образовательных программ с возможностью формирования нескольких квалификаций в соответствии с ФГОС и профессиональными стандартами </a:t>
            </a:r>
            <a:endParaRPr lang="ru-RU" sz="2800" b="1" spc="80" dirty="0">
              <a:solidFill>
                <a:srgbClr val="2D396B"/>
              </a:solidFill>
              <a:latin typeface="+mn-lt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8135" y="4191000"/>
            <a:ext cx="10839807" cy="22006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dirty="0" smtClean="0">
                <a:solidFill>
                  <a:srgbClr val="2D396B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Практический семинар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rgbClr val="2D396B"/>
                </a:solidFill>
                <a:ea typeface="Verdana" panose="020B0604030504040204" pitchFamily="34" charset="0"/>
                <a:cs typeface="Arial" panose="020B0604020202020204" pitchFamily="34" charset="0"/>
              </a:rPr>
              <a:t>Санкт-Петербургский государственный электротехнический университет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dirty="0" smtClean="0">
                <a:solidFill>
                  <a:srgbClr val="2D396B"/>
                </a:solidFill>
                <a:ea typeface="Verdana" panose="020B0604030504040204" pitchFamily="34" charset="0"/>
                <a:cs typeface="Arial" panose="020B0604020202020204" pitchFamily="34" charset="0"/>
              </a:rPr>
              <a:t>«ЛЭТИ» им. В.И. Ульянова (Ленина) </a:t>
            </a:r>
            <a:endParaRPr lang="ru-RU" sz="1600" b="1" dirty="0" smtClean="0">
              <a:solidFill>
                <a:srgbClr val="2D396B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000" b="1" dirty="0">
              <a:solidFill>
                <a:srgbClr val="2D396B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2000" b="1" dirty="0">
              <a:solidFill>
                <a:srgbClr val="2D396B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1600" dirty="0" smtClean="0">
                <a:solidFill>
                  <a:srgbClr val="2D396B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Игнатьев </a:t>
            </a:r>
            <a:r>
              <a:rPr lang="ru-RU" sz="1600" dirty="0">
                <a:solidFill>
                  <a:srgbClr val="2D396B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Олег </a:t>
            </a:r>
            <a:r>
              <a:rPr lang="ru-RU" sz="1600" dirty="0" smtClean="0">
                <a:solidFill>
                  <a:srgbClr val="2D396B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Владимирович, проректор </a:t>
            </a:r>
            <a:r>
              <a:rPr lang="ru-RU" sz="1600" dirty="0">
                <a:solidFill>
                  <a:srgbClr val="2D396B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НИУ МГСУ</a:t>
            </a:r>
          </a:p>
          <a:p>
            <a:pPr marL="12700" algn="r">
              <a:lnSpc>
                <a:spcPct val="100000"/>
              </a:lnSpc>
              <a:spcBef>
                <a:spcPts val="5"/>
              </a:spcBef>
            </a:pPr>
            <a:r>
              <a:rPr lang="ru-RU" sz="1400" dirty="0" smtClean="0">
                <a:solidFill>
                  <a:srgbClr val="2D396B"/>
                </a:solidFill>
                <a:ea typeface="Verdana" panose="020B0604030504040204" pitchFamily="34" charset="0"/>
                <a:cs typeface="Arial" panose="020B0604020202020204" pitchFamily="34" charset="0"/>
              </a:rPr>
              <a:t>29 сентября 2023 </a:t>
            </a:r>
            <a:r>
              <a:rPr lang="ru-RU" sz="1400" dirty="0">
                <a:solidFill>
                  <a:srgbClr val="2D396B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года, </a:t>
            </a:r>
            <a:r>
              <a:rPr lang="ru-RU" sz="1400" dirty="0" smtClean="0">
                <a:solidFill>
                  <a:srgbClr val="2D396B"/>
                </a:solidFill>
                <a:ea typeface="Verdana" panose="020B0604030504040204" pitchFamily="34" charset="0"/>
                <a:cs typeface="Arial" panose="020B0604020202020204" pitchFamily="34" charset="0"/>
              </a:rPr>
              <a:t>Санкт-Петербург</a:t>
            </a:r>
            <a:endParaRPr lang="ru-RU" sz="1400" dirty="0">
              <a:solidFill>
                <a:srgbClr val="2D396B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sz="1400" dirty="0">
              <a:solidFill>
                <a:srgbClr val="2D396B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D:\ЦИРС\02-МГСУ\ЛОГОТИП МГСУ\2022-новый\2022-Logotip-NIU-MGSU\logo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296691"/>
            <a:ext cx="2368979" cy="93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239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6"/>
            <a:ext cx="8876674" cy="7189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Приказ 245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6814" y="6309663"/>
            <a:ext cx="371786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10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4050" y="1033452"/>
            <a:ext cx="1094722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ru-RU" dirty="0">
                <a:solidFill>
                  <a:srgbClr val="16529D"/>
                </a:solidFill>
              </a:rPr>
              <a:t>4. Программы бакалавриата реализуются по направлениям подготовки высшего образования - бакалавриата, программы специалитета - по специальностям высшего образования - специалитета, программы магистратуры - по направлениям подготовки высшего образования - магистратуры. Перечни специальностей и направлений подготовки высшего образования утверждаются Министерством науки и высшего образования Российской </a:t>
            </a:r>
            <a:r>
              <a:rPr lang="ru-RU" dirty="0" smtClean="0">
                <a:solidFill>
                  <a:srgbClr val="16529D"/>
                </a:solidFill>
              </a:rPr>
              <a:t>Федерации.</a:t>
            </a:r>
            <a:endParaRPr lang="ru-RU" dirty="0">
              <a:solidFill>
                <a:srgbClr val="16529D"/>
              </a:solidFill>
            </a:endParaRPr>
          </a:p>
          <a:p>
            <a:pPr indent="358775"/>
            <a:r>
              <a:rPr lang="ru-RU" dirty="0" smtClean="0">
                <a:solidFill>
                  <a:srgbClr val="C00000"/>
                </a:solidFill>
              </a:rPr>
              <a:t>Организация </a:t>
            </a:r>
            <a:r>
              <a:rPr lang="ru-RU" dirty="0">
                <a:solidFill>
                  <a:srgbClr val="C00000"/>
                </a:solidFill>
              </a:rPr>
              <a:t>вправе реализовывать:</a:t>
            </a:r>
          </a:p>
          <a:p>
            <a:pPr indent="358775"/>
            <a:r>
              <a:rPr lang="ru-RU" dirty="0">
                <a:solidFill>
                  <a:srgbClr val="16529D"/>
                </a:solidFill>
              </a:rPr>
              <a:t>по направлению подготовки или специальности одну программу бакалавриата, или программу магистратуры, или программу специалитета;</a:t>
            </a:r>
          </a:p>
          <a:p>
            <a:pPr indent="358775"/>
            <a:r>
              <a:rPr lang="ru-RU" dirty="0">
                <a:solidFill>
                  <a:srgbClr val="16529D"/>
                </a:solidFill>
              </a:rPr>
              <a:t>по направлению подготовки или специальности соответственно несколько программ бакалавриата, или несколько программ магистратуры, или несколько программ специалитета, имеющих различную направленность (профиль);</a:t>
            </a:r>
          </a:p>
          <a:p>
            <a:pPr indent="358775"/>
            <a:r>
              <a:rPr lang="ru-RU" dirty="0">
                <a:solidFill>
                  <a:srgbClr val="C00000"/>
                </a:solidFill>
              </a:rPr>
              <a:t>по нескольким </a:t>
            </a:r>
            <a:r>
              <a:rPr lang="ru-RU" dirty="0" smtClean="0">
                <a:solidFill>
                  <a:srgbClr val="C00000"/>
                </a:solidFill>
              </a:rPr>
              <a:t>направлениям </a:t>
            </a:r>
            <a:r>
              <a:rPr lang="ru-RU" dirty="0">
                <a:solidFill>
                  <a:srgbClr val="C00000"/>
                </a:solidFill>
              </a:rPr>
              <a:t>подготовки одну программу</a:t>
            </a:r>
            <a:r>
              <a:rPr lang="ru-RU" dirty="0">
                <a:solidFill>
                  <a:srgbClr val="16529D"/>
                </a:solidFill>
              </a:rPr>
              <a:t> бакалавриата или программу магистратуры;</a:t>
            </a:r>
          </a:p>
          <a:p>
            <a:pPr indent="358775"/>
            <a:r>
              <a:rPr lang="ru-RU" dirty="0" smtClean="0">
                <a:solidFill>
                  <a:srgbClr val="16529D"/>
                </a:solidFill>
              </a:rPr>
              <a:t>по нескольким специальностям одну программу специалитета.</a:t>
            </a:r>
          </a:p>
          <a:p>
            <a:pPr indent="358775"/>
            <a:endParaRPr lang="ru-RU" dirty="0" smtClean="0">
              <a:solidFill>
                <a:srgbClr val="16529D"/>
              </a:solidFill>
            </a:endParaRPr>
          </a:p>
          <a:p>
            <a:pPr indent="358775"/>
            <a:r>
              <a:rPr lang="ru-RU" dirty="0" smtClean="0">
                <a:solidFill>
                  <a:srgbClr val="16529D"/>
                </a:solidFill>
              </a:rPr>
              <a:t>14</a:t>
            </a:r>
            <a:r>
              <a:rPr lang="ru-RU" dirty="0">
                <a:solidFill>
                  <a:srgbClr val="16529D"/>
                </a:solidFill>
              </a:rPr>
              <a:t>. При реализации образовательных программ </a:t>
            </a:r>
            <a:r>
              <a:rPr lang="ru-RU" dirty="0">
                <a:solidFill>
                  <a:srgbClr val="C00000"/>
                </a:solidFill>
              </a:rPr>
              <a:t>организация обеспечивает обучающимся возможность </a:t>
            </a:r>
            <a:r>
              <a:rPr lang="ru-RU" dirty="0">
                <a:solidFill>
                  <a:srgbClr val="16529D"/>
                </a:solidFill>
              </a:rPr>
              <a:t>освоения факультативных (необязательных для изучения при освоении образовательной программы) и элективных (избираемых в обязательном порядке) дисциплин (модулей), а также </a:t>
            </a:r>
            <a:r>
              <a:rPr lang="ru-RU" dirty="0">
                <a:solidFill>
                  <a:srgbClr val="C00000"/>
                </a:solidFill>
              </a:rPr>
              <a:t>одновременного получения нескольких квалификаций</a:t>
            </a:r>
            <a:r>
              <a:rPr lang="ru-RU" dirty="0">
                <a:solidFill>
                  <a:srgbClr val="16529D"/>
                </a:solidFill>
              </a:rPr>
              <a:t> в порядке, установленном локальным нормативным актом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7109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6"/>
            <a:ext cx="8876674" cy="7189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 smtClean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ФГОС ВО с учётом ПС (3++)</a:t>
            </a:r>
            <a:endParaRPr lang="ru-RU" sz="2000" b="1" cap="all" dirty="0">
              <a:solidFill>
                <a:srgbClr val="16529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6814" y="6309663"/>
            <a:ext cx="371786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11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4049" y="1056755"/>
            <a:ext cx="109273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3.4.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Профессиональные компетенции определяются Организацией самостоятельно на основе профессиональных стандартов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, соответствующих профессиональной деятельности выпускников (при наличии). При определении профессиональных компетенций на основе профессиональных стандартов Организация осуществляет выбор профессиональных стандартов, соответствующих профессиональной деятельности выпускников, из ….. из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реестра профессиональных стандартов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(перечня видов профессиональной деятельности), размещенного на специализированном сайте Министерства труда и социальной защиты Российской Федерации "Профессиональные стандарты" (http://profstandart.rosmintrud.ru) (при наличии соответствующих профессиональных стандартов).</a:t>
            </a:r>
          </a:p>
          <a:p>
            <a:pPr indent="355600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Из каждого выбранного профессионального стандарта Организация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выделяет одну или несколько обобщенных трудовых функций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(далее - ОТФ), соответствующих профессиональной деятельности выпускников, на основе установленных профессиональным стандартом для ОТФ уровня квалификации и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требований раздела "Требования к образованию и обучению"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ОТФ может быть выделена полностью или частично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indent="355600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3.5. При отсутствии профессиональных стандартов, соответствующих профессиональной деятельности выпускников, профессиональные компетенции определяются Организацией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на основе анализа требований к профессиональным компетенциям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, предъявляемых к выпускникам на рынке труда, обобщения отечественного и зарубежного опыта, проведения консультаций с ведущими работодателями, объединениями работодателей отрасли, в которой востребованы выпускники, иных источников.</a:t>
            </a:r>
          </a:p>
          <a:p>
            <a:pPr indent="355600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3.6.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Совокупность компетенций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, установленных программой бакалавриата,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должна обеспечивать выпускнику способность осуществлять профессиональную деятельность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не менее чем в одной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области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профессиональной деятельности и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сфере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профессиональной деятельности, установленной в соответствии с пунктом 1.11 ФГОС ВО, и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решать задачи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профессиональной деятельности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не менее, чем одного типа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, установленного в соответствии с пунктом 1.12 ФГОС ВО.</a:t>
            </a: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7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6"/>
            <a:ext cx="8876674" cy="7189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 smtClean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Проект ФГОС ВО нового поколения (4)</a:t>
            </a:r>
            <a:endParaRPr lang="ru-RU" sz="2000" b="1" cap="all" dirty="0">
              <a:solidFill>
                <a:srgbClr val="16529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6814" y="6309663"/>
            <a:ext cx="371786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12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4049" y="1056755"/>
            <a:ext cx="10927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3.5.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Профессиональные компетенции и результаты обучения по их достижению определяются Организацией самостоятельно на основе профессиональных стандартов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, соответствующих профессиональной деятельности выпускников (при наличии) (за исключением профессиональных компетенций по образовательным программам, указанным в пункте 1.8 ФГОС ВО), и (или) с учетом перспектив развития рынка труда.</a:t>
            </a:r>
          </a:p>
          <a:p>
            <a:pPr indent="355600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Организация осуществляет выбор профессиональных стандартов, соответствующих профессиональной деятельности выпускников, из реестра профессиональных стандартов (перечня видов профессиональной деятельности), размещенного на специализированном сайте Министерства труда и социальной защиты Российской Федерации «Профессиональные стандарты» (http://profstandart.rosmintrud.ru) (при наличии соответствующих профессиональных стандартов).</a:t>
            </a:r>
          </a:p>
          <a:p>
            <a:pPr indent="355600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…</a:t>
            </a:r>
          </a:p>
          <a:p>
            <a:pPr indent="355600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3.6. При разработке образовательных программ Организация вправе дополнить набор универсальных компетенций, базовых компетенций и общепрофессиональных компетенций и (или) набор результатов достижений указанных компетенций ….  </a:t>
            </a:r>
          </a:p>
          <a:p>
            <a:pPr indent="355600"/>
            <a:endParaRPr lang="ru-RU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indent="355600"/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3.7. Организация самостоятельно планирует результаты обучения по дисциплинам (модулям) и практикам.</a:t>
            </a:r>
          </a:p>
          <a:p>
            <a:pPr indent="355600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Совокупность компетенций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, установленных образовательными программами,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должна обеспечивать выпускнику способность осуществлять профессиональную деятельность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не менее чем в одной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области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профессиональной деятельности и (или)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сфере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профессиональной деятельности, установленной в соответствующих характеристиках образовательных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176221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6"/>
            <a:ext cx="8876674" cy="7189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Цифровые компетенции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6814" y="6309663"/>
            <a:ext cx="371786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13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84808" y="1119941"/>
            <a:ext cx="1081659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sz="2200" b="1" dirty="0" smtClean="0">
                <a:solidFill>
                  <a:srgbClr val="16529D"/>
                </a:solidFill>
              </a:rPr>
              <a:t>С </a:t>
            </a:r>
            <a:r>
              <a:rPr lang="ru-RU" sz="2200" b="1" dirty="0">
                <a:solidFill>
                  <a:srgbClr val="16529D"/>
                </a:solidFill>
              </a:rPr>
              <a:t>1 января 2022 г. обязательно применение </a:t>
            </a:r>
            <a:r>
              <a:rPr lang="ru-RU" sz="2200" b="1" dirty="0" smtClean="0">
                <a:solidFill>
                  <a:srgbClr val="C00000"/>
                </a:solidFill>
              </a:rPr>
              <a:t>технологий информационного </a:t>
            </a:r>
            <a:r>
              <a:rPr lang="ru-RU" sz="2200" b="1" dirty="0">
                <a:solidFill>
                  <a:srgbClr val="C00000"/>
                </a:solidFill>
              </a:rPr>
              <a:t>моделирования в строительстве </a:t>
            </a:r>
            <a:r>
              <a:rPr lang="ru-RU" sz="2200" b="1" dirty="0" smtClean="0">
                <a:solidFill>
                  <a:srgbClr val="16529D"/>
                </a:solidFill>
              </a:rPr>
              <a:t>при заключении </a:t>
            </a:r>
            <a:r>
              <a:rPr lang="ru-RU" sz="2200" b="1" dirty="0">
                <a:solidFill>
                  <a:srgbClr val="16529D"/>
                </a:solidFill>
              </a:rPr>
              <a:t>государственных и муниципальных </a:t>
            </a:r>
            <a:r>
              <a:rPr lang="ru-RU" sz="2200" b="1" dirty="0" smtClean="0">
                <a:solidFill>
                  <a:srgbClr val="16529D"/>
                </a:solidFill>
              </a:rPr>
              <a:t>контрактов</a:t>
            </a:r>
            <a:endParaRPr lang="ru-RU" sz="2200" b="1" dirty="0">
              <a:solidFill>
                <a:srgbClr val="16529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4808" y="2287622"/>
            <a:ext cx="1104519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sz="2200" dirty="0">
                <a:solidFill>
                  <a:srgbClr val="16529D"/>
                </a:solidFill>
              </a:rPr>
              <a:t>За период с 2020 по 2022 год НОПРИЗ и НОСТРОЙ, при участии Минстроя</a:t>
            </a:r>
            <a:r>
              <a:rPr lang="ru-RU" sz="2200" dirty="0" smtClean="0">
                <a:solidFill>
                  <a:srgbClr val="16529D"/>
                </a:solidFill>
              </a:rPr>
              <a:t>, Минтруда </a:t>
            </a:r>
            <a:r>
              <a:rPr lang="ru-RU" sz="2200" dirty="0">
                <a:solidFill>
                  <a:srgbClr val="16529D"/>
                </a:solidFill>
              </a:rPr>
              <a:t>и </a:t>
            </a:r>
            <a:r>
              <a:rPr lang="ru-RU" sz="2200" dirty="0" err="1">
                <a:solidFill>
                  <a:srgbClr val="16529D"/>
                </a:solidFill>
              </a:rPr>
              <a:t>Главгосэкспертизы</a:t>
            </a:r>
            <a:r>
              <a:rPr lang="ru-RU" sz="2200" dirty="0">
                <a:solidFill>
                  <a:srgbClr val="16529D"/>
                </a:solidFill>
              </a:rPr>
              <a:t> России актуализировал </a:t>
            </a:r>
            <a:r>
              <a:rPr lang="ru-RU" sz="2200" dirty="0">
                <a:solidFill>
                  <a:srgbClr val="C00000"/>
                </a:solidFill>
              </a:rPr>
              <a:t>26</a:t>
            </a:r>
            <a:r>
              <a:rPr lang="ru-RU" sz="2200" dirty="0">
                <a:solidFill>
                  <a:srgbClr val="16529D"/>
                </a:solidFill>
              </a:rPr>
              <a:t> </a:t>
            </a:r>
            <a:r>
              <a:rPr lang="ru-RU" sz="2200" dirty="0" smtClean="0">
                <a:solidFill>
                  <a:srgbClr val="16529D"/>
                </a:solidFill>
              </a:rPr>
              <a:t>профессиональных стандартов</a:t>
            </a:r>
            <a:r>
              <a:rPr lang="ru-RU" sz="2200" dirty="0">
                <a:solidFill>
                  <a:srgbClr val="16529D"/>
                </a:solidFill>
              </a:rPr>
              <a:t>, в том числе: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C00000"/>
                </a:solidFill>
              </a:rPr>
              <a:t>Специалист </a:t>
            </a:r>
            <a:r>
              <a:rPr lang="ru-RU" sz="2200" dirty="0">
                <a:solidFill>
                  <a:srgbClr val="C00000"/>
                </a:solidFill>
              </a:rPr>
              <a:t>по организации архитектурно-строительного </a:t>
            </a:r>
            <a:r>
              <a:rPr lang="ru-RU" sz="2200" dirty="0" smtClean="0">
                <a:solidFill>
                  <a:srgbClr val="C00000"/>
                </a:solidFill>
              </a:rPr>
              <a:t>проектирования </a:t>
            </a:r>
            <a:r>
              <a:rPr lang="ru-RU" sz="2200" dirty="0" smtClean="0">
                <a:solidFill>
                  <a:srgbClr val="16529D"/>
                </a:solidFill>
              </a:rPr>
              <a:t/>
            </a:r>
            <a:br>
              <a:rPr lang="ru-RU" sz="2200" dirty="0" smtClean="0">
                <a:solidFill>
                  <a:srgbClr val="16529D"/>
                </a:solidFill>
              </a:rPr>
            </a:br>
            <a:r>
              <a:rPr lang="ru-RU" sz="2200" i="1" dirty="0" smtClean="0">
                <a:solidFill>
                  <a:srgbClr val="16529D"/>
                </a:solidFill>
              </a:rPr>
              <a:t>(</a:t>
            </a:r>
            <a:r>
              <a:rPr lang="ru-RU" sz="2200" i="1" dirty="0">
                <a:solidFill>
                  <a:srgbClr val="16529D"/>
                </a:solidFill>
              </a:rPr>
              <a:t>утвержден приказом </a:t>
            </a:r>
            <a:r>
              <a:rPr lang="ru-RU" sz="2200" i="1" dirty="0" smtClean="0">
                <a:solidFill>
                  <a:srgbClr val="16529D"/>
                </a:solidFill>
              </a:rPr>
              <a:t>Минтруда России </a:t>
            </a:r>
            <a:r>
              <a:rPr lang="ru-RU" sz="2200" i="1" dirty="0">
                <a:solidFill>
                  <a:srgbClr val="16529D"/>
                </a:solidFill>
              </a:rPr>
              <a:t>от 21.04.2022 № 228н);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dirty="0">
                <a:solidFill>
                  <a:srgbClr val="C00000"/>
                </a:solidFill>
              </a:rPr>
              <a:t>Специалист по организации строительства </a:t>
            </a:r>
            <a:r>
              <a:rPr lang="ru-RU" sz="2200" dirty="0" smtClean="0">
                <a:solidFill>
                  <a:srgbClr val="16529D"/>
                </a:solidFill>
              </a:rPr>
              <a:t/>
            </a:r>
            <a:br>
              <a:rPr lang="ru-RU" sz="2200" dirty="0" smtClean="0">
                <a:solidFill>
                  <a:srgbClr val="16529D"/>
                </a:solidFill>
              </a:rPr>
            </a:br>
            <a:r>
              <a:rPr lang="ru-RU" sz="2200" i="1" dirty="0" smtClean="0">
                <a:solidFill>
                  <a:srgbClr val="16529D"/>
                </a:solidFill>
              </a:rPr>
              <a:t>(</a:t>
            </a:r>
            <a:r>
              <a:rPr lang="ru-RU" sz="2200" i="1" dirty="0">
                <a:solidFill>
                  <a:srgbClr val="16529D"/>
                </a:solidFill>
              </a:rPr>
              <a:t>утвержден приказом Минтруда России </a:t>
            </a:r>
            <a:r>
              <a:rPr lang="ru-RU" sz="2200" i="1" dirty="0" smtClean="0">
                <a:solidFill>
                  <a:srgbClr val="16529D"/>
                </a:solidFill>
              </a:rPr>
              <a:t>от </a:t>
            </a:r>
            <a:r>
              <a:rPr lang="ru-RU" sz="2200" i="1" dirty="0">
                <a:solidFill>
                  <a:srgbClr val="16529D"/>
                </a:solidFill>
              </a:rPr>
              <a:t>21.04.2022 № 231н);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C00000"/>
                </a:solidFill>
              </a:rPr>
              <a:t>Специалист </a:t>
            </a:r>
            <a:r>
              <a:rPr lang="ru-RU" sz="2200" dirty="0">
                <a:solidFill>
                  <a:srgbClr val="C00000"/>
                </a:solidFill>
              </a:rPr>
              <a:t>в области экспертизы проектной документации и </a:t>
            </a:r>
            <a:r>
              <a:rPr lang="ru-RU" sz="2200" dirty="0" smtClean="0">
                <a:solidFill>
                  <a:srgbClr val="C00000"/>
                </a:solidFill>
              </a:rPr>
              <a:t>результатов инженерных </a:t>
            </a:r>
            <a:r>
              <a:rPr lang="ru-RU" sz="2200" dirty="0">
                <a:solidFill>
                  <a:srgbClr val="C00000"/>
                </a:solidFill>
              </a:rPr>
              <a:t>изысканий </a:t>
            </a:r>
            <a:r>
              <a:rPr lang="ru-RU" sz="2200" dirty="0" smtClean="0">
                <a:solidFill>
                  <a:srgbClr val="C00000"/>
                </a:solidFill>
              </a:rPr>
              <a:t/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2200" i="1" dirty="0" smtClean="0">
                <a:solidFill>
                  <a:srgbClr val="16529D"/>
                </a:solidFill>
              </a:rPr>
              <a:t>(</a:t>
            </a:r>
            <a:r>
              <a:rPr lang="ru-RU" sz="2200" i="1" dirty="0">
                <a:solidFill>
                  <a:srgbClr val="16529D"/>
                </a:solidFill>
              </a:rPr>
              <a:t>утвержден приказом Минтруда </a:t>
            </a:r>
            <a:r>
              <a:rPr lang="ru-RU" sz="2200" i="1" dirty="0" smtClean="0">
                <a:solidFill>
                  <a:srgbClr val="16529D"/>
                </a:solidFill>
              </a:rPr>
              <a:t>России </a:t>
            </a:r>
            <a:r>
              <a:rPr lang="ru-RU" sz="2200" i="1" dirty="0">
                <a:solidFill>
                  <a:srgbClr val="16529D"/>
                </a:solidFill>
              </a:rPr>
              <a:t>от 11.10.2021 № 698н);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C00000"/>
                </a:solidFill>
              </a:rPr>
              <a:t>Специалист </a:t>
            </a:r>
            <a:r>
              <a:rPr lang="ru-RU" sz="2200" dirty="0">
                <a:solidFill>
                  <a:srgbClr val="C00000"/>
                </a:solidFill>
              </a:rPr>
              <a:t>по организации инженерных изысканий </a:t>
            </a:r>
            <a:r>
              <a:rPr lang="ru-RU" sz="2200" dirty="0" smtClean="0">
                <a:solidFill>
                  <a:srgbClr val="C00000"/>
                </a:solidFill>
              </a:rPr>
              <a:t/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2200" dirty="0" smtClean="0">
                <a:solidFill>
                  <a:srgbClr val="16529D"/>
                </a:solidFill>
              </a:rPr>
              <a:t>(</a:t>
            </a:r>
            <a:r>
              <a:rPr lang="ru-RU" sz="2200" dirty="0">
                <a:solidFill>
                  <a:srgbClr val="16529D"/>
                </a:solidFill>
              </a:rPr>
              <a:t>утвержден </a:t>
            </a:r>
            <a:r>
              <a:rPr lang="ru-RU" sz="2200" dirty="0" smtClean="0">
                <a:solidFill>
                  <a:srgbClr val="16529D"/>
                </a:solidFill>
              </a:rPr>
              <a:t>приказом Минтруда </a:t>
            </a:r>
            <a:r>
              <a:rPr lang="ru-RU" sz="2200" dirty="0">
                <a:solidFill>
                  <a:srgbClr val="16529D"/>
                </a:solidFill>
              </a:rPr>
              <a:t>России </a:t>
            </a:r>
            <a:r>
              <a:rPr lang="ru-RU" sz="2200" dirty="0" smtClean="0">
                <a:solidFill>
                  <a:srgbClr val="16529D"/>
                </a:solidFill>
              </a:rPr>
              <a:t>от 21.04.2022 № </a:t>
            </a:r>
            <a:r>
              <a:rPr lang="ru-RU" sz="2200" dirty="0">
                <a:solidFill>
                  <a:srgbClr val="16529D"/>
                </a:solidFill>
              </a:rPr>
              <a:t>227н)</a:t>
            </a:r>
          </a:p>
        </p:txBody>
      </p:sp>
    </p:spTree>
    <p:extLst>
      <p:ext uri="{BB962C8B-B14F-4D97-AF65-F5344CB8AC3E}">
        <p14:creationId xmlns:p14="http://schemas.microsoft.com/office/powerpoint/2010/main" val="1389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6"/>
            <a:ext cx="8876674" cy="7189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Специалист по организации архитектурно-строительного проектирования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6814" y="6309663"/>
            <a:ext cx="371786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14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74050" y="1387630"/>
            <a:ext cx="1092735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sz="2200" b="1" dirty="0">
                <a:solidFill>
                  <a:srgbClr val="C00000"/>
                </a:solidFill>
              </a:rPr>
              <a:t>ОТФ </a:t>
            </a:r>
            <a:r>
              <a:rPr lang="ru-RU" sz="2200" b="1" dirty="0" smtClean="0">
                <a:solidFill>
                  <a:srgbClr val="C00000"/>
                </a:solidFill>
              </a:rPr>
              <a:t>А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Организация архитектурно-строительного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проектирования </a:t>
            </a:r>
            <a:r>
              <a:rPr lang="ru-RU" sz="2200" b="1" dirty="0">
                <a:solidFill>
                  <a:srgbClr val="C00000"/>
                </a:solidFill>
              </a:rPr>
              <a:t>объектов </a:t>
            </a:r>
            <a:r>
              <a:rPr lang="ru-RU" sz="2200" b="1" dirty="0" smtClean="0">
                <a:solidFill>
                  <a:srgbClr val="C00000"/>
                </a:solidFill>
              </a:rPr>
              <a:t>капитального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строительства</a:t>
            </a:r>
            <a:endParaRPr lang="en-US" sz="2200" b="1" dirty="0" smtClean="0">
              <a:solidFill>
                <a:srgbClr val="C00000"/>
              </a:solidFill>
            </a:endParaRPr>
          </a:p>
          <a:p>
            <a:pPr indent="360363">
              <a:spcBef>
                <a:spcPts val="600"/>
              </a:spcBef>
            </a:pPr>
            <a:r>
              <a:rPr lang="ru-RU" sz="2200" b="1" dirty="0" smtClean="0">
                <a:solidFill>
                  <a:srgbClr val="16529D"/>
                </a:solidFill>
              </a:rPr>
              <a:t>Необходимые </a:t>
            </a:r>
            <a:r>
              <a:rPr lang="ru-RU" sz="2200" b="1" dirty="0">
                <a:solidFill>
                  <a:srgbClr val="16529D"/>
                </a:solidFill>
              </a:rPr>
              <a:t>умения</a:t>
            </a:r>
          </a:p>
          <a:p>
            <a:pPr indent="360363"/>
            <a:r>
              <a:rPr lang="ru-RU" sz="2200" dirty="0">
                <a:solidFill>
                  <a:srgbClr val="16529D"/>
                </a:solidFill>
              </a:rPr>
              <a:t>- анализировать проектные данные, </a:t>
            </a:r>
            <a:r>
              <a:rPr lang="ru-RU" sz="2200" dirty="0" smtClean="0">
                <a:solidFill>
                  <a:srgbClr val="16529D"/>
                </a:solidFill>
              </a:rPr>
              <a:t>представленные в </a:t>
            </a:r>
            <a:r>
              <a:rPr lang="ru-RU" sz="2200" dirty="0">
                <a:solidFill>
                  <a:srgbClr val="C00000"/>
                </a:solidFill>
              </a:rPr>
              <a:t>форме информационной модели</a:t>
            </a:r>
            <a:r>
              <a:rPr lang="ru-RU" sz="2200" dirty="0">
                <a:solidFill>
                  <a:srgbClr val="16529D"/>
                </a:solidFill>
              </a:rPr>
              <a:t> </a:t>
            </a:r>
            <a:r>
              <a:rPr lang="ru-RU" sz="2200" dirty="0" smtClean="0">
                <a:solidFill>
                  <a:srgbClr val="16529D"/>
                </a:solidFill>
              </a:rPr>
              <a:t>объекта капитального </a:t>
            </a:r>
            <a:r>
              <a:rPr lang="ru-RU" sz="2200" dirty="0">
                <a:solidFill>
                  <a:srgbClr val="16529D"/>
                </a:solidFill>
              </a:rPr>
              <a:t>строительства;</a:t>
            </a:r>
          </a:p>
          <a:p>
            <a:pPr indent="360363"/>
            <a:r>
              <a:rPr lang="ru-RU" sz="2200" dirty="0">
                <a:solidFill>
                  <a:srgbClr val="16529D"/>
                </a:solidFill>
              </a:rPr>
              <a:t>- определять уровень детализации, сроки и </a:t>
            </a:r>
            <a:r>
              <a:rPr lang="ru-RU" sz="2200" dirty="0" smtClean="0">
                <a:solidFill>
                  <a:srgbClr val="16529D"/>
                </a:solidFill>
              </a:rPr>
              <a:t>этапы формирования </a:t>
            </a:r>
            <a:r>
              <a:rPr lang="ru-RU" sz="2200" dirty="0">
                <a:solidFill>
                  <a:srgbClr val="16529D"/>
                </a:solidFill>
              </a:rPr>
              <a:t>и ведения </a:t>
            </a:r>
            <a:r>
              <a:rPr lang="ru-RU" sz="2200" dirty="0">
                <a:solidFill>
                  <a:srgbClr val="C00000"/>
                </a:solidFill>
              </a:rPr>
              <a:t>информационной </a:t>
            </a:r>
            <a:r>
              <a:rPr lang="ru-RU" sz="2200" dirty="0" smtClean="0">
                <a:solidFill>
                  <a:srgbClr val="C00000"/>
                </a:solidFill>
              </a:rPr>
              <a:t>модели </a:t>
            </a:r>
            <a:r>
              <a:rPr lang="ru-RU" sz="2200" dirty="0" smtClean="0">
                <a:solidFill>
                  <a:srgbClr val="16529D"/>
                </a:solidFill>
              </a:rPr>
              <a:t>объекта </a:t>
            </a:r>
            <a:r>
              <a:rPr lang="ru-RU" sz="2200" dirty="0">
                <a:solidFill>
                  <a:srgbClr val="16529D"/>
                </a:solidFill>
              </a:rPr>
              <a:t>капитального строительства </a:t>
            </a:r>
            <a:r>
              <a:rPr lang="ru-RU" sz="2200" dirty="0" smtClean="0">
                <a:solidFill>
                  <a:srgbClr val="16529D"/>
                </a:solidFill>
              </a:rPr>
              <a:t>…</a:t>
            </a:r>
          </a:p>
          <a:p>
            <a:pPr indent="360363">
              <a:spcBef>
                <a:spcPts val="600"/>
              </a:spcBef>
            </a:pPr>
            <a:r>
              <a:rPr lang="ru-RU" sz="2200" b="1" dirty="0" smtClean="0">
                <a:solidFill>
                  <a:srgbClr val="16529D"/>
                </a:solidFill>
              </a:rPr>
              <a:t>Необходимые </a:t>
            </a:r>
            <a:r>
              <a:rPr lang="ru-RU" sz="2200" b="1" dirty="0">
                <a:solidFill>
                  <a:srgbClr val="16529D"/>
                </a:solidFill>
              </a:rPr>
              <a:t>знания</a:t>
            </a:r>
          </a:p>
          <a:p>
            <a:pPr indent="360363"/>
            <a:r>
              <a:rPr lang="ru-RU" sz="2200" dirty="0">
                <a:solidFill>
                  <a:srgbClr val="16529D"/>
                </a:solidFill>
              </a:rPr>
              <a:t>- правила разработки и оформления </a:t>
            </a:r>
            <a:r>
              <a:rPr lang="ru-RU" sz="2200" dirty="0" smtClean="0">
                <a:solidFill>
                  <a:srgbClr val="16529D"/>
                </a:solidFill>
              </a:rPr>
              <a:t>технической документации </a:t>
            </a:r>
            <a:r>
              <a:rPr lang="ru-RU" sz="2200" dirty="0">
                <a:solidFill>
                  <a:srgbClr val="16529D"/>
                </a:solidFill>
              </a:rPr>
              <a:t>в текстовой и графической формах </a:t>
            </a:r>
            <a:r>
              <a:rPr lang="ru-RU" sz="2200" dirty="0">
                <a:solidFill>
                  <a:srgbClr val="C00000"/>
                </a:solidFill>
              </a:rPr>
              <a:t>и </a:t>
            </a:r>
            <a:r>
              <a:rPr lang="ru-RU" sz="2200" dirty="0" smtClean="0">
                <a:solidFill>
                  <a:srgbClr val="C00000"/>
                </a:solidFill>
              </a:rPr>
              <a:t>в форме </a:t>
            </a:r>
            <a:r>
              <a:rPr lang="ru-RU" sz="2200" dirty="0">
                <a:solidFill>
                  <a:srgbClr val="C00000"/>
                </a:solidFill>
              </a:rPr>
              <a:t>информационной модели </a:t>
            </a:r>
            <a:r>
              <a:rPr lang="ru-RU" sz="2200" dirty="0" smtClean="0">
                <a:solidFill>
                  <a:srgbClr val="16529D"/>
                </a:solidFill>
              </a:rPr>
              <a:t>объекта капитального </a:t>
            </a:r>
            <a:r>
              <a:rPr lang="ru-RU" sz="2200" dirty="0">
                <a:solidFill>
                  <a:srgbClr val="16529D"/>
                </a:solidFill>
              </a:rPr>
              <a:t>строительства;</a:t>
            </a:r>
          </a:p>
          <a:p>
            <a:pPr indent="360363"/>
            <a:r>
              <a:rPr lang="ru-RU" sz="2200" dirty="0">
                <a:solidFill>
                  <a:srgbClr val="16529D"/>
                </a:solidFill>
              </a:rPr>
              <a:t>- цели, задачи и принципы формирования и </a:t>
            </a:r>
            <a:r>
              <a:rPr lang="ru-RU" sz="2200" dirty="0" smtClean="0">
                <a:solidFill>
                  <a:srgbClr val="16529D"/>
                </a:solidFill>
              </a:rPr>
              <a:t>ведения </a:t>
            </a:r>
            <a:r>
              <a:rPr lang="ru-RU" sz="2200" dirty="0" smtClean="0">
                <a:solidFill>
                  <a:srgbClr val="C00000"/>
                </a:solidFill>
              </a:rPr>
              <a:t>информационной </a:t>
            </a:r>
            <a:r>
              <a:rPr lang="ru-RU" sz="2200" dirty="0">
                <a:solidFill>
                  <a:srgbClr val="C00000"/>
                </a:solidFill>
              </a:rPr>
              <a:t>модели</a:t>
            </a:r>
            <a:r>
              <a:rPr lang="ru-RU" sz="2200" dirty="0">
                <a:solidFill>
                  <a:srgbClr val="16529D"/>
                </a:solidFill>
              </a:rPr>
              <a:t> объекта </a:t>
            </a:r>
            <a:r>
              <a:rPr lang="ru-RU" sz="2200" dirty="0" smtClean="0">
                <a:solidFill>
                  <a:srgbClr val="16529D"/>
                </a:solidFill>
              </a:rPr>
              <a:t>капитального строительства …</a:t>
            </a:r>
          </a:p>
        </p:txBody>
      </p:sp>
    </p:spTree>
    <p:extLst>
      <p:ext uri="{BB962C8B-B14F-4D97-AF65-F5344CB8AC3E}">
        <p14:creationId xmlns:p14="http://schemas.microsoft.com/office/powerpoint/2010/main" val="16884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6"/>
            <a:ext cx="8876674" cy="7189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Специалист в сфере информационного моделирования в строительстве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6814" y="6309663"/>
            <a:ext cx="371786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15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4050" y="1434695"/>
            <a:ext cx="11149532" cy="4747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16529D"/>
                </a:solidFill>
              </a:rPr>
              <a:t>ПС утвержден </a:t>
            </a:r>
            <a:r>
              <a:rPr lang="ru-RU" sz="2000" i="1" dirty="0">
                <a:solidFill>
                  <a:srgbClr val="16529D"/>
                </a:solidFill>
              </a:rPr>
              <a:t>приказом Минтруда России от </a:t>
            </a:r>
            <a:r>
              <a:rPr lang="ru-RU" sz="2000" i="1" dirty="0" smtClean="0">
                <a:solidFill>
                  <a:srgbClr val="16529D"/>
                </a:solidFill>
              </a:rPr>
              <a:t>16 </a:t>
            </a:r>
            <a:r>
              <a:rPr lang="ru-RU" sz="2000" i="1" dirty="0">
                <a:solidFill>
                  <a:srgbClr val="16529D"/>
                </a:solidFill>
              </a:rPr>
              <a:t>ноября 2020 г. </a:t>
            </a:r>
            <a:r>
              <a:rPr lang="ru-RU" sz="2000" i="1" dirty="0" smtClean="0">
                <a:solidFill>
                  <a:srgbClr val="16529D"/>
                </a:solidFill>
              </a:rPr>
              <a:t>№787н</a:t>
            </a:r>
            <a:endParaRPr lang="ru-RU" sz="2000" i="1" dirty="0">
              <a:solidFill>
                <a:srgbClr val="16529D"/>
              </a:solidFill>
            </a:endParaRPr>
          </a:p>
          <a:p>
            <a:pPr indent="360363"/>
            <a:endParaRPr lang="ru-RU" sz="1050" b="1" dirty="0" smtClean="0">
              <a:solidFill>
                <a:srgbClr val="C00000"/>
              </a:solidFill>
            </a:endParaRPr>
          </a:p>
          <a:p>
            <a:pPr indent="360363"/>
            <a:r>
              <a:rPr lang="ru-RU" sz="2200" dirty="0">
                <a:solidFill>
                  <a:srgbClr val="C00000"/>
                </a:solidFill>
              </a:rPr>
              <a:t>Основная цель вида профессиональной деятельности</a:t>
            </a:r>
            <a:r>
              <a:rPr lang="ru-RU" sz="2200" dirty="0" smtClean="0">
                <a:solidFill>
                  <a:srgbClr val="C00000"/>
                </a:solidFill>
              </a:rPr>
              <a:t>:</a:t>
            </a:r>
          </a:p>
          <a:p>
            <a:pPr indent="360363"/>
            <a:r>
              <a:rPr lang="ru-RU" sz="2000" dirty="0">
                <a:solidFill>
                  <a:srgbClr val="16529D"/>
                </a:solidFill>
              </a:rPr>
              <a:t>Создание, использование и сопровождение информационной модели ОКС на всех этапах его жизненного </a:t>
            </a:r>
            <a:r>
              <a:rPr lang="ru-RU" sz="2000" dirty="0" smtClean="0">
                <a:solidFill>
                  <a:srgbClr val="16529D"/>
                </a:solidFill>
              </a:rPr>
              <a:t>цикла</a:t>
            </a:r>
          </a:p>
          <a:p>
            <a:pPr indent="360363"/>
            <a:endParaRPr lang="ru-RU" sz="1100" dirty="0" smtClean="0">
              <a:solidFill>
                <a:srgbClr val="16529D"/>
              </a:solidFill>
            </a:endParaRPr>
          </a:p>
          <a:p>
            <a:pPr indent="360363"/>
            <a:r>
              <a:rPr lang="ru-RU" sz="2200" dirty="0">
                <a:solidFill>
                  <a:srgbClr val="C00000"/>
                </a:solidFill>
              </a:rPr>
              <a:t>Обобщенные трудовые функции:</a:t>
            </a:r>
          </a:p>
          <a:p>
            <a:pPr indent="360363"/>
            <a:r>
              <a:rPr lang="ru-RU" sz="2000" dirty="0" smtClean="0">
                <a:solidFill>
                  <a:srgbClr val="16529D"/>
                </a:solidFill>
              </a:rPr>
              <a:t>В (С) </a:t>
            </a:r>
            <a:r>
              <a:rPr lang="ru-RU" sz="2000" dirty="0">
                <a:solidFill>
                  <a:srgbClr val="16529D"/>
                </a:solidFill>
              </a:rPr>
              <a:t>- Разработка и использование </a:t>
            </a:r>
            <a:r>
              <a:rPr lang="ru-RU" sz="2000" dirty="0" smtClean="0">
                <a:solidFill>
                  <a:srgbClr val="16529D"/>
                </a:solidFill>
              </a:rPr>
              <a:t>(организация </a:t>
            </a:r>
            <a:r>
              <a:rPr lang="ru-RU" sz="2000" dirty="0">
                <a:solidFill>
                  <a:srgbClr val="16529D"/>
                </a:solidFill>
              </a:rPr>
              <a:t>разработки и </a:t>
            </a:r>
            <a:r>
              <a:rPr lang="ru-RU" sz="2000" dirty="0" smtClean="0">
                <a:solidFill>
                  <a:srgbClr val="16529D"/>
                </a:solidFill>
              </a:rPr>
              <a:t>использования) структурных </a:t>
            </a:r>
            <a:r>
              <a:rPr lang="ru-RU" sz="2000" dirty="0">
                <a:solidFill>
                  <a:srgbClr val="16529D"/>
                </a:solidFill>
              </a:rPr>
              <a:t>элементов </a:t>
            </a:r>
            <a:r>
              <a:rPr lang="ru-RU" sz="2000" dirty="0">
                <a:solidFill>
                  <a:srgbClr val="C00000"/>
                </a:solidFill>
              </a:rPr>
              <a:t>информационной модели ОКС</a:t>
            </a:r>
            <a:r>
              <a:rPr lang="ru-RU" sz="2000" dirty="0">
                <a:solidFill>
                  <a:srgbClr val="16529D"/>
                </a:solidFill>
              </a:rPr>
              <a:t> на этапе его жизненного </a:t>
            </a:r>
            <a:r>
              <a:rPr lang="ru-RU" sz="2000" dirty="0" smtClean="0">
                <a:solidFill>
                  <a:srgbClr val="16529D"/>
                </a:solidFill>
              </a:rPr>
              <a:t>цикла</a:t>
            </a:r>
          </a:p>
          <a:p>
            <a:pPr indent="360363"/>
            <a:endParaRPr lang="ru-RU" sz="1200" dirty="0">
              <a:solidFill>
                <a:srgbClr val="16529D"/>
              </a:solidFill>
            </a:endParaRPr>
          </a:p>
          <a:p>
            <a:pPr indent="360363"/>
            <a:r>
              <a:rPr lang="ru-RU" sz="2200" dirty="0" smtClean="0">
                <a:solidFill>
                  <a:srgbClr val="C00000"/>
                </a:solidFill>
              </a:rPr>
              <a:t>Возможные </a:t>
            </a:r>
            <a:r>
              <a:rPr lang="ru-RU" sz="2200" dirty="0">
                <a:solidFill>
                  <a:srgbClr val="C00000"/>
                </a:solidFill>
              </a:rPr>
              <a:t>наименования должностей, </a:t>
            </a:r>
            <a:r>
              <a:rPr lang="ru-RU" sz="2200" dirty="0" smtClean="0">
                <a:solidFill>
                  <a:srgbClr val="C00000"/>
                </a:solidFill>
              </a:rPr>
              <a:t>профессий:</a:t>
            </a:r>
            <a:endParaRPr lang="ru-RU" sz="2200" dirty="0">
              <a:solidFill>
                <a:srgbClr val="C00000"/>
              </a:solidFill>
            </a:endParaRPr>
          </a:p>
          <a:p>
            <a:pPr marL="809625" indent="-45085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16529D"/>
                </a:solidFill>
              </a:rPr>
              <a:t>Разработчик информационной модели</a:t>
            </a:r>
          </a:p>
          <a:p>
            <a:pPr marL="809625" indent="-45085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16529D"/>
                </a:solidFill>
              </a:rPr>
              <a:t>Оператор информационной модели</a:t>
            </a:r>
          </a:p>
          <a:p>
            <a:pPr marL="809625" indent="-45085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16529D"/>
                </a:solidFill>
              </a:rPr>
              <a:t>Специалист отдела ТИМ</a:t>
            </a:r>
          </a:p>
          <a:p>
            <a:pPr marL="809625" indent="-45085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16529D"/>
                </a:solidFill>
              </a:rPr>
              <a:t>ТИМ-проектировщик</a:t>
            </a:r>
          </a:p>
          <a:p>
            <a:pPr marL="809625" indent="-4508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16529D"/>
                </a:solidFill>
              </a:rPr>
              <a:t>ТИМ-исполнитель</a:t>
            </a:r>
            <a:endParaRPr lang="ru-RU" sz="2000" dirty="0">
              <a:solidFill>
                <a:srgbClr val="165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6"/>
            <a:ext cx="8876674" cy="7189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Структура ОПОП ВО бакалавриата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6814" y="6309663"/>
            <a:ext cx="371786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16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343318" y="994021"/>
            <a:ext cx="9168695" cy="4786814"/>
            <a:chOff x="2120987" y="1656675"/>
            <a:chExt cx="7270275" cy="379555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120987" y="2543313"/>
              <a:ext cx="2483006" cy="249787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882774" y="2543314"/>
              <a:ext cx="1501698" cy="24978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886270" y="2225229"/>
              <a:ext cx="981308" cy="41630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906657" y="2790954"/>
              <a:ext cx="981308" cy="41630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886270" y="3351450"/>
              <a:ext cx="981308" cy="41630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886270" y="3912939"/>
              <a:ext cx="981308" cy="41630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886270" y="4474428"/>
              <a:ext cx="981308" cy="41630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886270" y="5035917"/>
              <a:ext cx="981308" cy="41630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3295582" y="3719658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5566715" y="3714925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7315239" y="2363151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7033847" y="2363151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97465" y="1865236"/>
              <a:ext cx="1767639" cy="6054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0D62B2"/>
                  </a:solidFill>
                </a:rPr>
                <a:t>Дисциплины </a:t>
              </a:r>
            </a:p>
            <a:p>
              <a:pPr algn="ctr"/>
              <a:r>
                <a:rPr lang="ru-RU" sz="2000" b="1" dirty="0" smtClean="0">
                  <a:solidFill>
                    <a:srgbClr val="0D62B2"/>
                  </a:solidFill>
                </a:rPr>
                <a:t>направления ОП</a:t>
              </a:r>
              <a:endParaRPr lang="ru-RU" b="1" dirty="0">
                <a:solidFill>
                  <a:srgbClr val="0D62B2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05295" y="1865236"/>
              <a:ext cx="1394697" cy="6054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C00000"/>
                  </a:solidFill>
                </a:rPr>
                <a:t>Дисциплины</a:t>
              </a:r>
            </a:p>
            <a:p>
              <a:pPr algn="ctr"/>
              <a:r>
                <a:rPr lang="ru-RU" sz="2000" b="1" dirty="0" smtClean="0">
                  <a:solidFill>
                    <a:srgbClr val="C00000"/>
                  </a:solidFill>
                </a:rPr>
                <a:t>профиля ОП</a:t>
              </a:r>
              <a:endParaRPr lang="ru-RU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7584262" y="2363151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7315239" y="2930440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7033847" y="2930440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7584262" y="2930440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7320062" y="3489424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7038670" y="3489424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28" name="Овал 27"/>
            <p:cNvSpPr/>
            <p:nvPr/>
          </p:nvSpPr>
          <p:spPr>
            <a:xfrm>
              <a:off x="7589085" y="3489424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7315239" y="4058136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31" name="Овал 30"/>
            <p:cNvSpPr/>
            <p:nvPr/>
          </p:nvSpPr>
          <p:spPr>
            <a:xfrm>
              <a:off x="7033847" y="4058136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32" name="Овал 31"/>
            <p:cNvSpPr/>
            <p:nvPr/>
          </p:nvSpPr>
          <p:spPr>
            <a:xfrm>
              <a:off x="7584262" y="4058136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7315239" y="4626848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34" name="Овал 33"/>
            <p:cNvSpPr/>
            <p:nvPr/>
          </p:nvSpPr>
          <p:spPr>
            <a:xfrm>
              <a:off x="7033847" y="4626848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35" name="Овал 34"/>
            <p:cNvSpPr/>
            <p:nvPr/>
          </p:nvSpPr>
          <p:spPr>
            <a:xfrm>
              <a:off x="7584262" y="4626848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7315239" y="5173259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37" name="Овал 36"/>
            <p:cNvSpPr/>
            <p:nvPr/>
          </p:nvSpPr>
          <p:spPr>
            <a:xfrm>
              <a:off x="7033847" y="5173259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7584262" y="5173259"/>
              <a:ext cx="133815" cy="14518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917184" y="1656675"/>
              <a:ext cx="897421" cy="552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6600"/>
                  </a:solidFill>
                </a:rPr>
                <a:t>Выбор </a:t>
              </a:r>
            </a:p>
            <a:p>
              <a:pPr algn="ctr"/>
              <a:r>
                <a:rPr lang="ru-RU" b="1" dirty="0" smtClean="0">
                  <a:solidFill>
                    <a:srgbClr val="006600"/>
                  </a:solidFill>
                </a:rPr>
                <a:t>студента</a:t>
              </a:r>
              <a:endParaRPr lang="ru-RU" b="1" dirty="0">
                <a:solidFill>
                  <a:srgbClr val="006600"/>
                </a:solidFill>
              </a:endParaRPr>
            </a:p>
          </p:txBody>
        </p:sp>
        <p:cxnSp>
          <p:nvCxnSpPr>
            <p:cNvPr id="40" name="Прямая со стрелкой 39"/>
            <p:cNvCxnSpPr>
              <a:stCxn id="16" idx="6"/>
            </p:cNvCxnSpPr>
            <p:nvPr/>
          </p:nvCxnSpPr>
          <p:spPr>
            <a:xfrm flipV="1">
              <a:off x="3429397" y="3787515"/>
              <a:ext cx="2137318" cy="4734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>
              <a:stCxn id="17" idx="7"/>
              <a:endCxn id="19" idx="2"/>
            </p:cNvCxnSpPr>
            <p:nvPr/>
          </p:nvCxnSpPr>
          <p:spPr>
            <a:xfrm flipV="1">
              <a:off x="5680933" y="2435742"/>
              <a:ext cx="1352914" cy="1300444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ot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>
              <a:stCxn id="33" idx="4"/>
              <a:endCxn id="38" idx="1"/>
            </p:cNvCxnSpPr>
            <p:nvPr/>
          </p:nvCxnSpPr>
          <p:spPr>
            <a:xfrm>
              <a:off x="7382147" y="4772029"/>
              <a:ext cx="221712" cy="422491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ot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>
              <a:stCxn id="23" idx="4"/>
              <a:endCxn id="27" idx="0"/>
            </p:cNvCxnSpPr>
            <p:nvPr/>
          </p:nvCxnSpPr>
          <p:spPr>
            <a:xfrm flipH="1">
              <a:off x="7105578" y="3075621"/>
              <a:ext cx="276569" cy="413803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ot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>
              <a:stCxn id="19" idx="5"/>
              <a:endCxn id="23" idx="0"/>
            </p:cNvCxnSpPr>
            <p:nvPr/>
          </p:nvCxnSpPr>
          <p:spPr>
            <a:xfrm>
              <a:off x="7148065" y="2487071"/>
              <a:ext cx="234082" cy="443369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ot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>
              <a:stCxn id="32" idx="4"/>
            </p:cNvCxnSpPr>
            <p:nvPr/>
          </p:nvCxnSpPr>
          <p:spPr>
            <a:xfrm flipH="1">
              <a:off x="7386969" y="4203317"/>
              <a:ext cx="264201" cy="423531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ot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>
              <a:stCxn id="27" idx="4"/>
              <a:endCxn id="32" idx="0"/>
            </p:cNvCxnSpPr>
            <p:nvPr/>
          </p:nvCxnSpPr>
          <p:spPr>
            <a:xfrm>
              <a:off x="7105578" y="3634605"/>
              <a:ext cx="545592" cy="423531"/>
            </a:xfrm>
            <a:prstGeom prst="straightConnector1">
              <a:avLst/>
            </a:prstGeom>
            <a:ln>
              <a:solidFill>
                <a:srgbClr val="C00000"/>
              </a:solidFill>
              <a:prstDash val="sysDot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>
              <a:stCxn id="38" idx="6"/>
              <a:endCxn id="48" idx="1"/>
            </p:cNvCxnSpPr>
            <p:nvPr/>
          </p:nvCxnSpPr>
          <p:spPr>
            <a:xfrm flipV="1">
              <a:off x="7718077" y="3705427"/>
              <a:ext cx="989245" cy="1540423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Прямоугольник 47"/>
            <p:cNvSpPr/>
            <p:nvPr/>
          </p:nvSpPr>
          <p:spPr>
            <a:xfrm>
              <a:off x="8707321" y="3241540"/>
              <a:ext cx="683941" cy="92777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817864" y="3559604"/>
              <a:ext cx="455306" cy="2928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C00000"/>
                  </a:solidFill>
                </a:rPr>
                <a:t>ГИА</a:t>
              </a:r>
              <a:endParaRPr lang="ru-RU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387865" y="2320867"/>
            <a:ext cx="104227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6529D"/>
                </a:solidFill>
              </a:rPr>
              <a:t>ОПК,</a:t>
            </a:r>
          </a:p>
          <a:p>
            <a:pPr algn="ctr"/>
            <a:r>
              <a:rPr lang="ru-RU" sz="2400" i="1" dirty="0" smtClean="0">
                <a:solidFill>
                  <a:srgbClr val="C00000"/>
                </a:solidFill>
              </a:rPr>
              <a:t>УК, ПК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28494" y="2427935"/>
            <a:ext cx="1016624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C00000"/>
                </a:solidFill>
              </a:rPr>
              <a:t>УК, ПК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5200" y="5473080"/>
            <a:ext cx="2707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16529D"/>
                </a:solidFill>
              </a:rPr>
              <a:t>Обязательная часть (40%)</a:t>
            </a:r>
            <a:endParaRPr lang="ru-RU" dirty="0">
              <a:solidFill>
                <a:srgbClr val="16529D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800435" y="5847475"/>
            <a:ext cx="42252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Часть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smtClean="0">
                <a:solidFill>
                  <a:srgbClr val="C00000"/>
                </a:solidFill>
              </a:rPr>
              <a:t>формируемая </a:t>
            </a:r>
            <a:r>
              <a:rPr lang="ru-RU" dirty="0">
                <a:solidFill>
                  <a:srgbClr val="C00000"/>
                </a:solidFill>
              </a:rPr>
              <a:t>участниками образовательных отношений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74050" y="962059"/>
            <a:ext cx="3291241" cy="512315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721508" y="962059"/>
            <a:ext cx="4060806" cy="5601390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23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6"/>
            <a:ext cx="8876674" cy="7189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Структура ОПОП ВО </a:t>
            </a:r>
            <a:r>
              <a:rPr lang="ru-RU" sz="2000" b="1" cap="all" dirty="0" err="1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бакалавриат</a:t>
            </a:r>
            <a:r>
              <a:rPr lang="ru-RU" sz="2000" b="1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с ТРЕКАМИ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6814" y="6309663"/>
            <a:ext cx="371786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17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48099" y="2404145"/>
            <a:ext cx="2945333" cy="29629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24121" y="2404146"/>
            <a:ext cx="1781309" cy="29629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00660" y="2026835"/>
            <a:ext cx="1437399" cy="4938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00661" y="2696705"/>
            <a:ext cx="1437397" cy="4938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200661" y="3362755"/>
            <a:ext cx="1437397" cy="4938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200661" y="4028791"/>
            <a:ext cx="1437397" cy="4938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221938" y="4711732"/>
            <a:ext cx="1416121" cy="4938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21938" y="5377769"/>
            <a:ext cx="1416121" cy="4938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941400" y="3799522"/>
            <a:ext cx="158731" cy="172213"/>
          </a:xfrm>
          <a:prstGeom prst="ellipse">
            <a:avLst/>
          </a:prstGeom>
          <a:solidFill>
            <a:srgbClr val="1652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635410" y="3793908"/>
            <a:ext cx="158731" cy="1722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828973" y="2182510"/>
            <a:ext cx="158731" cy="172213"/>
          </a:xfrm>
          <a:prstGeom prst="ellipse">
            <a:avLst/>
          </a:prstGeom>
          <a:solidFill>
            <a:srgbClr val="00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375717" y="2190437"/>
            <a:ext cx="158731" cy="1722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285320" y="2190437"/>
            <a:ext cx="158731" cy="172213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848156" y="2853676"/>
            <a:ext cx="158731" cy="172213"/>
          </a:xfrm>
          <a:prstGeom prst="ellipse">
            <a:avLst/>
          </a:prstGeom>
          <a:solidFill>
            <a:srgbClr val="00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375717" y="2863354"/>
            <a:ext cx="158731" cy="1722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285318" y="2853676"/>
            <a:ext cx="158731" cy="172213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848155" y="3517173"/>
            <a:ext cx="158731" cy="172213"/>
          </a:xfrm>
          <a:prstGeom prst="ellipse">
            <a:avLst/>
          </a:prstGeom>
          <a:solidFill>
            <a:srgbClr val="00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381438" y="3526419"/>
            <a:ext cx="158731" cy="1722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7285317" y="3500590"/>
            <a:ext cx="158731" cy="172213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848156" y="4201023"/>
            <a:ext cx="158731" cy="172213"/>
          </a:xfrm>
          <a:prstGeom prst="ellipse">
            <a:avLst/>
          </a:prstGeom>
          <a:solidFill>
            <a:srgbClr val="00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375717" y="4201023"/>
            <a:ext cx="158731" cy="1722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7283084" y="4195690"/>
            <a:ext cx="158731" cy="172213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6869407" y="4879283"/>
            <a:ext cx="158731" cy="1722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430692" y="4892532"/>
            <a:ext cx="158731" cy="1722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7301990" y="4892532"/>
            <a:ext cx="158731" cy="1722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863275" y="5528934"/>
            <a:ext cx="158731" cy="1722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6430691" y="5538573"/>
            <a:ext cx="158731" cy="1722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301990" y="5540683"/>
            <a:ext cx="158731" cy="1722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cxnSp>
        <p:nvCxnSpPr>
          <p:cNvPr id="37" name="Прямая со стрелкой 36"/>
          <p:cNvCxnSpPr>
            <a:stCxn id="16" idx="6"/>
          </p:cNvCxnSpPr>
          <p:nvPr/>
        </p:nvCxnSpPr>
        <p:spPr>
          <a:xfrm flipV="1">
            <a:off x="2100130" y="3880014"/>
            <a:ext cx="2535279" cy="561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2" idx="4"/>
            <a:endCxn id="36" idx="1"/>
          </p:cNvCxnSpPr>
          <p:nvPr/>
        </p:nvCxnSpPr>
        <p:spPr>
          <a:xfrm>
            <a:off x="6510058" y="5064745"/>
            <a:ext cx="815178" cy="501158"/>
          </a:xfrm>
          <a:prstGeom prst="straightConnector1">
            <a:avLst/>
          </a:prstGeom>
          <a:ln>
            <a:solidFill>
              <a:srgbClr val="006600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2" idx="4"/>
            <a:endCxn id="25" idx="0"/>
          </p:cNvCxnSpPr>
          <p:nvPr/>
        </p:nvCxnSpPr>
        <p:spPr>
          <a:xfrm>
            <a:off x="6455083" y="3035567"/>
            <a:ext cx="5721" cy="490852"/>
          </a:xfrm>
          <a:prstGeom prst="straightConnector1">
            <a:avLst/>
          </a:prstGeom>
          <a:ln>
            <a:solidFill>
              <a:srgbClr val="C00000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9" idx="4"/>
          </p:cNvCxnSpPr>
          <p:nvPr/>
        </p:nvCxnSpPr>
        <p:spPr>
          <a:xfrm>
            <a:off x="6455083" y="2362651"/>
            <a:ext cx="5722" cy="500703"/>
          </a:xfrm>
          <a:prstGeom prst="straightConnector1">
            <a:avLst/>
          </a:prstGeom>
          <a:ln>
            <a:solidFill>
              <a:srgbClr val="C00000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3" idx="2"/>
            <a:endCxn id="32" idx="0"/>
          </p:cNvCxnSpPr>
          <p:nvPr/>
        </p:nvCxnSpPr>
        <p:spPr>
          <a:xfrm flipH="1">
            <a:off x="6510058" y="4522614"/>
            <a:ext cx="409302" cy="369918"/>
          </a:xfrm>
          <a:prstGeom prst="straightConnector1">
            <a:avLst/>
          </a:prstGeom>
          <a:ln>
            <a:solidFill>
              <a:srgbClr val="006600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5" idx="4"/>
            <a:endCxn id="28" idx="0"/>
          </p:cNvCxnSpPr>
          <p:nvPr/>
        </p:nvCxnSpPr>
        <p:spPr>
          <a:xfrm flipH="1">
            <a:off x="6455083" y="3698632"/>
            <a:ext cx="5721" cy="502391"/>
          </a:xfrm>
          <a:prstGeom prst="straightConnector1">
            <a:avLst/>
          </a:prstGeom>
          <a:ln>
            <a:solidFill>
              <a:srgbClr val="C00000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5" idx="3"/>
            <a:endCxn id="45" idx="1"/>
          </p:cNvCxnSpPr>
          <p:nvPr/>
        </p:nvCxnSpPr>
        <p:spPr>
          <a:xfrm flipV="1">
            <a:off x="7638059" y="4522614"/>
            <a:ext cx="915336" cy="110206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8553395" y="3972352"/>
            <a:ext cx="975676" cy="11005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8598440" y="4368156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ГИА </a:t>
            </a:r>
            <a:r>
              <a:rPr lang="ru-RU" b="1" dirty="0" err="1" smtClean="0">
                <a:solidFill>
                  <a:srgbClr val="FF0000"/>
                </a:solidFill>
              </a:rPr>
              <a:t>х</a:t>
            </a:r>
            <a:r>
              <a:rPr lang="ru-RU" b="1" dirty="0" smtClean="0">
                <a:solidFill>
                  <a:srgbClr val="FF0000"/>
                </a:solidFill>
              </a:rPr>
              <a:t> 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309997" y="1967011"/>
            <a:ext cx="295247" cy="2662770"/>
          </a:xfrm>
          <a:prstGeom prst="roundRect">
            <a:avLst>
              <a:gd name="adj" fmla="val 38828"/>
            </a:avLst>
          </a:prstGeom>
          <a:noFill/>
          <a:ln w="1905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755329" y="1949607"/>
            <a:ext cx="295247" cy="2662770"/>
          </a:xfrm>
          <a:prstGeom prst="roundRect">
            <a:avLst>
              <a:gd name="adj" fmla="val 38828"/>
            </a:avLst>
          </a:prstGeom>
          <a:noFill/>
          <a:ln w="19050">
            <a:solidFill>
              <a:srgbClr val="006600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217228" y="1945967"/>
            <a:ext cx="295247" cy="2662770"/>
          </a:xfrm>
          <a:prstGeom prst="roundRect">
            <a:avLst>
              <a:gd name="adj" fmla="val 38828"/>
            </a:avLst>
          </a:prstGeom>
          <a:noFill/>
          <a:ln w="19050">
            <a:solidFill>
              <a:srgbClr val="000099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6916752" y="2354723"/>
            <a:ext cx="5722" cy="500703"/>
          </a:xfrm>
          <a:prstGeom prst="straightConnector1">
            <a:avLst/>
          </a:prstGeom>
          <a:ln>
            <a:solidFill>
              <a:srgbClr val="006600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911030" y="3030706"/>
            <a:ext cx="5722" cy="500703"/>
          </a:xfrm>
          <a:prstGeom prst="straightConnector1">
            <a:avLst/>
          </a:prstGeom>
          <a:ln>
            <a:solidFill>
              <a:srgbClr val="006600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6924659" y="3689386"/>
            <a:ext cx="5722" cy="500703"/>
          </a:xfrm>
          <a:prstGeom prst="straightConnector1">
            <a:avLst/>
          </a:prstGeom>
          <a:ln>
            <a:solidFill>
              <a:srgbClr val="006600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364686" y="2354723"/>
            <a:ext cx="5722" cy="500703"/>
          </a:xfrm>
          <a:prstGeom prst="straightConnector1">
            <a:avLst/>
          </a:prstGeom>
          <a:ln>
            <a:solidFill>
              <a:srgbClr val="000099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7371706" y="3020773"/>
            <a:ext cx="5722" cy="500703"/>
          </a:xfrm>
          <a:prstGeom prst="straightConnector1">
            <a:avLst/>
          </a:prstGeom>
          <a:ln>
            <a:solidFill>
              <a:srgbClr val="000099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7367547" y="3677401"/>
            <a:ext cx="5722" cy="500703"/>
          </a:xfrm>
          <a:prstGeom prst="straightConnector1">
            <a:avLst/>
          </a:prstGeom>
          <a:ln>
            <a:solidFill>
              <a:srgbClr val="000099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06162" y="1505001"/>
            <a:ext cx="2229206" cy="763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D62B2"/>
                </a:solidFill>
              </a:rPr>
              <a:t>Дисциплины </a:t>
            </a:r>
          </a:p>
          <a:p>
            <a:pPr algn="ctr"/>
            <a:r>
              <a:rPr lang="ru-RU" sz="2000" b="1" dirty="0" smtClean="0">
                <a:solidFill>
                  <a:srgbClr val="0D62B2"/>
                </a:solidFill>
              </a:rPr>
              <a:t>направления ОП</a:t>
            </a:r>
            <a:endParaRPr lang="ru-RU" b="1" dirty="0">
              <a:solidFill>
                <a:srgbClr val="0D62B2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35334" y="1505001"/>
            <a:ext cx="1758881" cy="763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Дисциплины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профиля ОП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10058" y="1212697"/>
            <a:ext cx="1131756" cy="697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6600"/>
                </a:solidFill>
              </a:rPr>
              <a:t>Выбор </a:t>
            </a:r>
          </a:p>
          <a:p>
            <a:pPr algn="ctr"/>
            <a:r>
              <a:rPr lang="ru-RU" b="1" dirty="0" smtClean="0">
                <a:solidFill>
                  <a:srgbClr val="006600"/>
                </a:solidFill>
              </a:rPr>
              <a:t>студента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45889" y="1207303"/>
            <a:ext cx="30183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Образовательные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«треки»:</a:t>
            </a:r>
          </a:p>
          <a:p>
            <a:pPr indent="266700"/>
            <a:r>
              <a:rPr lang="ru-RU" b="1" dirty="0" smtClean="0">
                <a:solidFill>
                  <a:srgbClr val="C00000"/>
                </a:solidFill>
              </a:rPr>
              <a:t>Специализация</a:t>
            </a:r>
          </a:p>
          <a:p>
            <a:pPr indent="266700"/>
            <a:r>
              <a:rPr lang="ru-RU" b="1" i="1" dirty="0" smtClean="0">
                <a:solidFill>
                  <a:srgbClr val="009900"/>
                </a:solidFill>
              </a:rPr>
              <a:t>Цифровые компетенции</a:t>
            </a:r>
          </a:p>
          <a:p>
            <a:pPr indent="266700"/>
            <a:r>
              <a:rPr lang="ru-RU" b="1" i="1" dirty="0" smtClean="0">
                <a:solidFill>
                  <a:srgbClr val="0000FF"/>
                </a:solidFill>
              </a:rPr>
              <a:t>Вторая квалификация</a:t>
            </a:r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417222" y="2404145"/>
            <a:ext cx="327454" cy="2962969"/>
          </a:xfrm>
          <a:prstGeom prst="rect">
            <a:avLst/>
          </a:prstGeom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2813536" y="2404145"/>
            <a:ext cx="321832" cy="29629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417222" y="2404145"/>
            <a:ext cx="327454" cy="866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4043033" y="2404145"/>
            <a:ext cx="302741" cy="29629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4962495" y="2404145"/>
            <a:ext cx="302741" cy="29629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4043032" y="2414090"/>
            <a:ext cx="304479" cy="866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 стрелкой 65"/>
          <p:cNvCxnSpPr>
            <a:stCxn id="16" idx="6"/>
            <a:endCxn id="17" idx="2"/>
          </p:cNvCxnSpPr>
          <p:nvPr/>
        </p:nvCxnSpPr>
        <p:spPr>
          <a:xfrm flipV="1">
            <a:off x="2100131" y="3880015"/>
            <a:ext cx="2535279" cy="561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951578" y="5565904"/>
            <a:ext cx="1258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16529D"/>
                </a:solidFill>
              </a:rPr>
              <a:t>Дополненная </a:t>
            </a:r>
          </a:p>
          <a:p>
            <a:pPr algn="ctr"/>
            <a:r>
              <a:rPr lang="ru-RU" sz="1400" dirty="0" smtClean="0">
                <a:solidFill>
                  <a:srgbClr val="16529D"/>
                </a:solidFill>
              </a:rPr>
              <a:t>дисциплина</a:t>
            </a:r>
            <a:endParaRPr lang="ru-RU" sz="1400" dirty="0">
              <a:solidFill>
                <a:srgbClr val="16529D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414844" y="5548426"/>
            <a:ext cx="1119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9900"/>
                </a:solidFill>
              </a:rPr>
              <a:t>Новая</a:t>
            </a:r>
          </a:p>
          <a:p>
            <a:pPr algn="ctr"/>
            <a:r>
              <a:rPr lang="ru-RU" sz="1400" dirty="0" smtClean="0">
                <a:solidFill>
                  <a:srgbClr val="009900"/>
                </a:solidFill>
              </a:rPr>
              <a:t>дисциплина</a:t>
            </a:r>
            <a:endParaRPr lang="ru-RU" sz="1400" dirty="0">
              <a:solidFill>
                <a:srgbClr val="009900"/>
              </a:solidFill>
            </a:endParaRPr>
          </a:p>
        </p:txBody>
      </p:sp>
      <p:cxnSp>
        <p:nvCxnSpPr>
          <p:cNvPr id="69" name="Прямая соединительная линия 68"/>
          <p:cNvCxnSpPr>
            <a:stCxn id="67" idx="0"/>
            <a:endCxn id="60" idx="2"/>
          </p:cNvCxnSpPr>
          <p:nvPr/>
        </p:nvCxnSpPr>
        <p:spPr>
          <a:xfrm flipV="1">
            <a:off x="1580949" y="5367114"/>
            <a:ext cx="0" cy="198790"/>
          </a:xfrm>
          <a:prstGeom prst="line">
            <a:avLst/>
          </a:prstGeom>
          <a:ln w="19050">
            <a:solidFill>
              <a:srgbClr val="1652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68" idx="0"/>
            <a:endCxn id="61" idx="2"/>
          </p:cNvCxnSpPr>
          <p:nvPr/>
        </p:nvCxnSpPr>
        <p:spPr>
          <a:xfrm flipV="1">
            <a:off x="2974452" y="5367114"/>
            <a:ext cx="0" cy="181312"/>
          </a:xfrm>
          <a:prstGeom prst="line">
            <a:avLst/>
          </a:prstGeom>
          <a:ln w="190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7" idx="7"/>
            <a:endCxn id="10" idx="1"/>
          </p:cNvCxnSpPr>
          <p:nvPr/>
        </p:nvCxnSpPr>
        <p:spPr>
          <a:xfrm flipV="1">
            <a:off x="4770895" y="2273746"/>
            <a:ext cx="1429765" cy="1545381"/>
          </a:xfrm>
          <a:prstGeom prst="straightConnector1">
            <a:avLst/>
          </a:prstGeom>
          <a:ln>
            <a:solidFill>
              <a:srgbClr val="C00000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9757921" y="3972351"/>
            <a:ext cx="975676" cy="11005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9797122" y="4338241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? НОК ?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8259" y="1432110"/>
            <a:ext cx="5804829" cy="5190565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1755658" y="6193950"/>
            <a:ext cx="2438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Первая квалификация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98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6"/>
            <a:ext cx="8876674" cy="7189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Формирование треков дополнительных квалификаций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6814" y="6309663"/>
            <a:ext cx="371786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18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74050" y="1340507"/>
            <a:ext cx="1092735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Трек 1. Интеллектуальный анализ данных в строительстве</a:t>
            </a:r>
          </a:p>
          <a:p>
            <a:pPr marL="360363"/>
            <a:r>
              <a:rPr lang="ru-RU" sz="2200" dirty="0">
                <a:solidFill>
                  <a:srgbClr val="16529D"/>
                </a:solidFill>
              </a:rPr>
              <a:t>Профессиональный стандарт «Специалист по большим данным» </a:t>
            </a:r>
            <a:endParaRPr lang="ru-RU" sz="2200" dirty="0" smtClean="0">
              <a:solidFill>
                <a:srgbClr val="16529D"/>
              </a:solidFill>
            </a:endParaRPr>
          </a:p>
          <a:p>
            <a:pPr marL="360363"/>
            <a:r>
              <a:rPr lang="ru-RU" sz="2200" dirty="0" smtClean="0">
                <a:solidFill>
                  <a:srgbClr val="16529D"/>
                </a:solidFill>
              </a:rPr>
              <a:t>(</a:t>
            </a:r>
            <a:r>
              <a:rPr lang="ru-RU" sz="2200" dirty="0">
                <a:solidFill>
                  <a:srgbClr val="16529D"/>
                </a:solidFill>
              </a:rPr>
              <a:t>Утвержден приказом </a:t>
            </a:r>
            <a:r>
              <a:rPr lang="ru-RU" sz="2200" dirty="0" smtClean="0">
                <a:solidFill>
                  <a:srgbClr val="16529D"/>
                </a:solidFill>
              </a:rPr>
              <a:t>Минтруда России </a:t>
            </a:r>
            <a:r>
              <a:rPr lang="ru-RU" sz="2200" dirty="0">
                <a:solidFill>
                  <a:srgbClr val="16529D"/>
                </a:solidFill>
              </a:rPr>
              <a:t>от 6 июля 2020 года N 405н</a:t>
            </a:r>
            <a:r>
              <a:rPr lang="ru-RU" sz="2200" dirty="0" smtClean="0">
                <a:solidFill>
                  <a:srgbClr val="16529D"/>
                </a:solidFill>
              </a:rPr>
              <a:t>)</a:t>
            </a:r>
          </a:p>
          <a:p>
            <a:pPr marL="360363"/>
            <a:endParaRPr lang="ru-RU" sz="2200" dirty="0">
              <a:solidFill>
                <a:srgbClr val="16529D"/>
              </a:solidFill>
            </a:endParaRPr>
          </a:p>
          <a:p>
            <a:r>
              <a:rPr lang="ru-RU" sz="2400" b="1" dirty="0">
                <a:solidFill>
                  <a:srgbClr val="C00000"/>
                </a:solidFill>
              </a:rPr>
              <a:t>Трек 2. Технологии информационного моделирования в строительстве</a:t>
            </a:r>
          </a:p>
          <a:p>
            <a:pPr marL="360363"/>
            <a:r>
              <a:rPr lang="ru-RU" sz="2200" dirty="0">
                <a:solidFill>
                  <a:srgbClr val="16529D"/>
                </a:solidFill>
              </a:rPr>
              <a:t>Профессиональный стандарт «Специалист в сфере информационного моделирования в строительстве» </a:t>
            </a:r>
            <a:endParaRPr lang="ru-RU" sz="2200" dirty="0" smtClean="0">
              <a:solidFill>
                <a:srgbClr val="16529D"/>
              </a:solidFill>
            </a:endParaRPr>
          </a:p>
          <a:p>
            <a:pPr marL="360363"/>
            <a:r>
              <a:rPr lang="ru-RU" sz="2200" dirty="0" smtClean="0">
                <a:solidFill>
                  <a:srgbClr val="16529D"/>
                </a:solidFill>
              </a:rPr>
              <a:t>(</a:t>
            </a:r>
            <a:r>
              <a:rPr lang="ru-RU" sz="2200" dirty="0">
                <a:solidFill>
                  <a:srgbClr val="16529D"/>
                </a:solidFill>
              </a:rPr>
              <a:t>Утвержден приказом Минтруда России</a:t>
            </a:r>
            <a:r>
              <a:rPr lang="ru-RU" sz="2200" dirty="0" smtClean="0">
                <a:solidFill>
                  <a:srgbClr val="16529D"/>
                </a:solidFill>
              </a:rPr>
              <a:t> </a:t>
            </a:r>
            <a:r>
              <a:rPr lang="ru-RU" sz="2200" dirty="0">
                <a:solidFill>
                  <a:srgbClr val="16529D"/>
                </a:solidFill>
              </a:rPr>
              <a:t>от 16.11.2020 № 787н</a:t>
            </a:r>
            <a:r>
              <a:rPr lang="ru-RU" sz="2200" dirty="0" smtClean="0">
                <a:solidFill>
                  <a:srgbClr val="16529D"/>
                </a:solidFill>
              </a:rPr>
              <a:t>)</a:t>
            </a:r>
          </a:p>
          <a:p>
            <a:pPr marL="360363"/>
            <a:endParaRPr lang="ru-RU" sz="2200" dirty="0">
              <a:solidFill>
                <a:srgbClr val="16529D"/>
              </a:solidFill>
            </a:endParaRPr>
          </a:p>
          <a:p>
            <a:r>
              <a:rPr lang="ru-RU" sz="2400" b="1" dirty="0">
                <a:solidFill>
                  <a:srgbClr val="C00000"/>
                </a:solidFill>
              </a:rPr>
              <a:t>Трек 3. Технологии аддитивного производства в строительстве</a:t>
            </a:r>
          </a:p>
          <a:p>
            <a:pPr marL="360363"/>
            <a:r>
              <a:rPr lang="ru-RU" sz="2200" dirty="0">
                <a:solidFill>
                  <a:srgbClr val="16529D"/>
                </a:solidFill>
              </a:rPr>
              <a:t>Профессиональный стандарт "Специалист по аддитивным технологиям" </a:t>
            </a:r>
            <a:endParaRPr lang="ru-RU" sz="2200" dirty="0" smtClean="0">
              <a:solidFill>
                <a:srgbClr val="16529D"/>
              </a:solidFill>
            </a:endParaRPr>
          </a:p>
          <a:p>
            <a:pPr marL="360363"/>
            <a:r>
              <a:rPr lang="ru-RU" sz="2200" dirty="0" smtClean="0">
                <a:solidFill>
                  <a:srgbClr val="16529D"/>
                </a:solidFill>
              </a:rPr>
              <a:t>(</a:t>
            </a:r>
            <a:r>
              <a:rPr lang="ru-RU" sz="2200" dirty="0">
                <a:solidFill>
                  <a:srgbClr val="16529D"/>
                </a:solidFill>
              </a:rPr>
              <a:t>Утвержден приказом Минтруда России </a:t>
            </a:r>
            <a:r>
              <a:rPr lang="ru-RU" sz="2200" dirty="0" smtClean="0">
                <a:solidFill>
                  <a:srgbClr val="16529D"/>
                </a:solidFill>
              </a:rPr>
              <a:t>от </a:t>
            </a:r>
            <a:r>
              <a:rPr lang="ru-RU" sz="2200" dirty="0" smtClean="0">
                <a:solidFill>
                  <a:srgbClr val="16529D"/>
                </a:solidFill>
              </a:rPr>
              <a:t>5 </a:t>
            </a:r>
            <a:r>
              <a:rPr lang="ru-RU" sz="2200" dirty="0">
                <a:solidFill>
                  <a:srgbClr val="16529D"/>
                </a:solidFill>
              </a:rPr>
              <a:t>октября 2020 года N 697н).</a:t>
            </a:r>
          </a:p>
        </p:txBody>
      </p:sp>
    </p:spTree>
    <p:extLst>
      <p:ext uri="{BB962C8B-B14F-4D97-AF65-F5344CB8AC3E}">
        <p14:creationId xmlns:p14="http://schemas.microsoft.com/office/powerpoint/2010/main" val="390324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6"/>
            <a:ext cx="8876674" cy="7189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Структура треков (</a:t>
            </a:r>
            <a:r>
              <a:rPr lang="ru-RU" sz="2000" b="1" cap="all" dirty="0" err="1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элективы</a:t>
            </a:r>
            <a:r>
              <a:rPr lang="ru-RU" sz="2000" b="1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6814" y="6309663"/>
            <a:ext cx="371786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19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71475" y="1105180"/>
            <a:ext cx="108241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defTabSz="914400" eaLnBrk="1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 typeface="Arial" pitchFamily="34" charset="0"/>
              <a:buNone/>
            </a:pPr>
            <a:r>
              <a:rPr lang="ru-RU" altLang="ru-RU" sz="2000" b="1" dirty="0">
                <a:solidFill>
                  <a:srgbClr val="C00000"/>
                </a:solidFill>
                <a:latin typeface="+mn-lt"/>
                <a:cs typeface="Arial" pitchFamily="34" charset="0"/>
              </a:rPr>
              <a:t>08.03.01 </a:t>
            </a:r>
            <a:r>
              <a:rPr lang="ru-RU" altLang="ru-RU" sz="2000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Строительство</a:t>
            </a:r>
            <a:endParaRPr lang="ru-RU" altLang="ru-RU" sz="1600" b="1" dirty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371475" y="1372273"/>
            <a:ext cx="10824162" cy="46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ru-RU" b="1" dirty="0">
                <a:solidFill>
                  <a:srgbClr val="16529D"/>
                </a:solidFill>
                <a:latin typeface="+mn-lt"/>
                <a:cs typeface="Arial" panose="020B0604020202020204" pitchFamily="34" charset="0"/>
              </a:rPr>
              <a:t>Каждый трек включает изучение </a:t>
            </a:r>
            <a:r>
              <a:rPr lang="ru-RU" altLang="ru-RU" b="1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5</a:t>
            </a:r>
            <a:r>
              <a:rPr lang="ru-RU" altLang="ru-RU" b="1" dirty="0">
                <a:solidFill>
                  <a:srgbClr val="16529D"/>
                </a:solidFill>
                <a:latin typeface="+mn-lt"/>
                <a:cs typeface="Arial" panose="020B0604020202020204" pitchFamily="34" charset="0"/>
              </a:rPr>
              <a:t> дисциплин </a:t>
            </a:r>
            <a:r>
              <a:rPr lang="ru-RU" altLang="ru-RU" b="1" dirty="0">
                <a:solidFill>
                  <a:srgbClr val="16529D"/>
                </a:solidFill>
                <a:latin typeface="+mn-lt"/>
                <a:cs typeface="Arial" charset="0"/>
              </a:rPr>
              <a:t>по </a:t>
            </a:r>
            <a:r>
              <a:rPr lang="ru-RU" altLang="ru-RU" b="1" dirty="0">
                <a:solidFill>
                  <a:srgbClr val="C00000"/>
                </a:solidFill>
                <a:latin typeface="+mn-lt"/>
                <a:cs typeface="Arial" charset="0"/>
              </a:rPr>
              <a:t>3 </a:t>
            </a:r>
            <a:r>
              <a:rPr lang="ru-RU" altLang="ru-RU" b="1" dirty="0" err="1" smtClean="0">
                <a:solidFill>
                  <a:srgbClr val="C00000"/>
                </a:solidFill>
                <a:latin typeface="+mn-lt"/>
                <a:cs typeface="Arial" charset="0"/>
              </a:rPr>
              <a:t>з.е</a:t>
            </a:r>
            <a:r>
              <a:rPr lang="ru-RU" altLang="ru-RU" b="1" dirty="0" smtClean="0">
                <a:solidFill>
                  <a:srgbClr val="C00000"/>
                </a:solidFill>
                <a:latin typeface="+mn-lt"/>
                <a:cs typeface="Arial" charset="0"/>
              </a:rPr>
              <a:t>.</a:t>
            </a:r>
            <a:r>
              <a:rPr lang="ru-RU" altLang="ru-RU" b="1" dirty="0" smtClean="0">
                <a:solidFill>
                  <a:srgbClr val="16529D"/>
                </a:solidFill>
                <a:latin typeface="+mn-lt"/>
                <a:cs typeface="Arial" panose="020B0604020202020204" pitchFamily="34" charset="0"/>
              </a:rPr>
              <a:t>, суммарное </a:t>
            </a:r>
            <a:r>
              <a:rPr lang="ru-RU" altLang="ru-RU" b="1" dirty="0">
                <a:solidFill>
                  <a:srgbClr val="16529D"/>
                </a:solidFill>
                <a:latin typeface="+mn-lt"/>
                <a:cs typeface="Arial" panose="020B0604020202020204" pitchFamily="34" charset="0"/>
              </a:rPr>
              <a:t>количество – </a:t>
            </a:r>
            <a:r>
              <a:rPr lang="ru-RU" altLang="ru-RU" b="1" dirty="0">
                <a:solidFill>
                  <a:srgbClr val="C00000"/>
                </a:solidFill>
                <a:latin typeface="+mn-lt"/>
                <a:cs typeface="Arial" charset="0"/>
              </a:rPr>
              <a:t>15 </a:t>
            </a:r>
            <a:r>
              <a:rPr lang="ru-RU" altLang="ru-RU" b="1" dirty="0" err="1">
                <a:solidFill>
                  <a:srgbClr val="C00000"/>
                </a:solidFill>
                <a:latin typeface="+mn-lt"/>
                <a:cs typeface="Arial" charset="0"/>
              </a:rPr>
              <a:t>з.е</a:t>
            </a:r>
            <a:r>
              <a:rPr lang="ru-RU" altLang="ru-RU" b="1" dirty="0">
                <a:solidFill>
                  <a:srgbClr val="C00000"/>
                </a:solidFill>
                <a:latin typeface="+mn-lt"/>
                <a:cs typeface="Arial" charset="0"/>
              </a:rPr>
              <a:t>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0991"/>
              </p:ext>
            </p:extLst>
          </p:nvPr>
        </p:nvGraphicFramePr>
        <p:xfrm>
          <a:off x="371475" y="1941427"/>
          <a:ext cx="11303211" cy="430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7737">
                  <a:extLst>
                    <a:ext uri="{9D8B030D-6E8A-4147-A177-3AD203B41FA5}">
                      <a16:colId xmlns:a16="http://schemas.microsoft.com/office/drawing/2014/main" xmlns="" val="1201078463"/>
                    </a:ext>
                  </a:extLst>
                </a:gridCol>
                <a:gridCol w="3767737">
                  <a:extLst>
                    <a:ext uri="{9D8B030D-6E8A-4147-A177-3AD203B41FA5}">
                      <a16:colId xmlns:a16="http://schemas.microsoft.com/office/drawing/2014/main" xmlns="" val="3918709787"/>
                    </a:ext>
                  </a:extLst>
                </a:gridCol>
                <a:gridCol w="3767737">
                  <a:extLst>
                    <a:ext uri="{9D8B030D-6E8A-4147-A177-3AD203B41FA5}">
                      <a16:colId xmlns:a16="http://schemas.microsoft.com/office/drawing/2014/main" xmlns="" val="2840089260"/>
                    </a:ext>
                  </a:extLst>
                </a:gridCol>
              </a:tblGrid>
              <a:tr h="6487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smtClean="0">
                          <a:solidFill>
                            <a:schemeClr val="bg1"/>
                          </a:solidFill>
                          <a:latin typeface="+mn-lt"/>
                          <a:cs typeface="Arial" charset="0"/>
                        </a:rPr>
                        <a:t>ТРЕК  1   </a:t>
                      </a:r>
                      <a:r>
                        <a:rPr lang="ru-RU" altLang="ru-RU" sz="1600" b="1" u="none" dirty="0" smtClean="0">
                          <a:solidFill>
                            <a:schemeClr val="bg1"/>
                          </a:solidFill>
                          <a:latin typeface="+mn-lt"/>
                          <a:cs typeface="Arial" charset="0"/>
                        </a:rPr>
                        <a:t>Интеллектуальный анализ данных в строительстве</a:t>
                      </a:r>
                      <a:endParaRPr lang="ru-RU" sz="1600" b="1" u="none" dirty="0" smtClean="0">
                        <a:solidFill>
                          <a:schemeClr val="bg1"/>
                        </a:solidFill>
                        <a:latin typeface="+mn-lt"/>
                        <a:cs typeface="Arial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ТРЕК  2 Технологии информационного моделирования в строительстве</a:t>
                      </a:r>
                    </a:p>
                  </a:txBody>
                  <a:tcPr anchor="ctr"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u="none" dirty="0" smtClean="0">
                          <a:solidFill>
                            <a:schemeClr val="bg1"/>
                          </a:solidFill>
                          <a:latin typeface="+mn-lt"/>
                        </a:rPr>
                        <a:t>ТРЕК  3 Технологии аддитивного производства в строительстве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6536165"/>
                  </a:ext>
                </a:extLst>
              </a:tr>
              <a:tr h="717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  <a:cs typeface="Arial" charset="0"/>
                        </a:rPr>
                        <a:t>Б1.В.ДВ.01.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  <a:cs typeface="Arial" charset="0"/>
                        </a:rPr>
                        <a:t>01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  <a:cs typeface="Arial" charset="0"/>
                        </a:rPr>
                        <a:t> Базы данных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Б1.В.ДВ.01.</a:t>
                      </a:r>
                      <a:r>
                        <a:rPr lang="ru-RU" sz="1400" b="1" dirty="0" smtClean="0">
                          <a:solidFill>
                            <a:srgbClr val="009900"/>
                          </a:solidFill>
                          <a:latin typeface="+mn-lt"/>
                        </a:rPr>
                        <a:t>02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 Технологии информационного моделирования на этапе проектирования объекта капитального строительства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Б1.В.ДВ.01.</a:t>
                      </a:r>
                      <a:r>
                        <a:rPr lang="ru-RU" sz="1400" b="1" dirty="0" smtClean="0">
                          <a:solidFill>
                            <a:srgbClr val="800080"/>
                          </a:solidFill>
                          <a:latin typeface="+mn-lt"/>
                        </a:rPr>
                        <a:t>03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 Основы аддитивных технологий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9410346"/>
                  </a:ext>
                </a:extLst>
              </a:tr>
              <a:tr h="717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  <a:cs typeface="Arial" charset="0"/>
                        </a:rPr>
                        <a:t>Б1.В.ДВ.02.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  <a:cs typeface="Arial" charset="0"/>
                        </a:rPr>
                        <a:t>01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  <a:cs typeface="Arial" charset="0"/>
                        </a:rPr>
                        <a:t> Основы технологии обработки больших данных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Б1.В.ДВ.02.</a:t>
                      </a:r>
                      <a:r>
                        <a:rPr lang="ru-RU" sz="1400" b="1" dirty="0" smtClean="0">
                          <a:solidFill>
                            <a:srgbClr val="009900"/>
                          </a:solidFill>
                          <a:latin typeface="+mn-lt"/>
                        </a:rPr>
                        <a:t>02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 Технологии информационного моделирования на этапе возведения объекта капитального строительства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Б1.В.ДВ.02.</a:t>
                      </a:r>
                      <a:r>
                        <a:rPr lang="ru-RU" sz="1400" b="1" dirty="0" smtClean="0">
                          <a:solidFill>
                            <a:srgbClr val="800080"/>
                          </a:solidFill>
                          <a:latin typeface="+mn-lt"/>
                        </a:rPr>
                        <a:t>03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 Оборудование для трехмерной печати строительных объектов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6013985"/>
                  </a:ext>
                </a:extLst>
              </a:tr>
              <a:tr h="5121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  <a:cs typeface="Arial" charset="0"/>
                        </a:rPr>
                        <a:t>Б1.В.ДВ.03.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  <a:cs typeface="Arial" charset="0"/>
                        </a:rPr>
                        <a:t>01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  <a:cs typeface="Arial" charset="0"/>
                        </a:rPr>
                        <a:t> Методы оптимизации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Б1.В.ДВ.03.</a:t>
                      </a:r>
                      <a:r>
                        <a:rPr lang="ru-RU" sz="1400" b="1" dirty="0" smtClean="0">
                          <a:solidFill>
                            <a:srgbClr val="009900"/>
                          </a:solidFill>
                          <a:latin typeface="+mn-lt"/>
                        </a:rPr>
                        <a:t>02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 Информационное моделирование технологических карт строительно-монтажных работ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Б1.В.ДВ.03.</a:t>
                      </a:r>
                      <a:r>
                        <a:rPr lang="ru-RU" sz="1400" b="1" dirty="0" smtClean="0">
                          <a:solidFill>
                            <a:srgbClr val="800080"/>
                          </a:solidFill>
                          <a:latin typeface="+mn-lt"/>
                        </a:rPr>
                        <a:t>03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 Материалы для аддитивного производства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6917625"/>
                  </a:ext>
                </a:extLst>
              </a:tr>
              <a:tr h="717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  <a:cs typeface="Arial" charset="0"/>
                        </a:rPr>
                        <a:t>Б1.В.ДВ.04.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  <a:cs typeface="Arial" charset="0"/>
                        </a:rPr>
                        <a:t>01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  <a:cs typeface="Arial" charset="0"/>
                        </a:rPr>
                        <a:t> Алгоритмы машинного обучения для работы с большими данными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Б1.В.ДВ.04.</a:t>
                      </a:r>
                      <a:r>
                        <a:rPr lang="ru-RU" sz="1400" b="1" dirty="0" smtClean="0">
                          <a:solidFill>
                            <a:srgbClr val="009900"/>
                          </a:solidFill>
                          <a:latin typeface="+mn-lt"/>
                        </a:rPr>
                        <a:t>02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 Организация строительного контроля с помощью технологий информационного моделирования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Б1.В.ДВ.04.</a:t>
                      </a:r>
                      <a:r>
                        <a:rPr lang="ru-RU" sz="1400" b="1" dirty="0" smtClean="0">
                          <a:solidFill>
                            <a:srgbClr val="800080"/>
                          </a:solidFill>
                          <a:latin typeface="+mn-lt"/>
                        </a:rPr>
                        <a:t>03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 Проектирование конструкций под аддитивное производство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8648562"/>
                  </a:ext>
                </a:extLst>
              </a:tr>
              <a:tr h="717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  <a:cs typeface="Arial" charset="0"/>
                        </a:rPr>
                        <a:t>Б1.В.ДВ.05.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  <a:cs typeface="Arial" charset="0"/>
                        </a:rPr>
                        <a:t>01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  <a:cs typeface="Arial" charset="0"/>
                        </a:rPr>
                        <a:t> </a:t>
                      </a:r>
                      <a:r>
                        <a:rPr lang="ru-RU" sz="1400" b="1" dirty="0" err="1" smtClean="0">
                          <a:solidFill>
                            <a:srgbClr val="004972"/>
                          </a:solidFill>
                          <a:latin typeface="+mn-lt"/>
                          <a:cs typeface="Arial" charset="0"/>
                        </a:rPr>
                        <a:t>Нейросети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  <a:cs typeface="Arial" charset="0"/>
                        </a:rPr>
                        <a:t> и искусственный интеллект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Б1.В.ДВ.05.</a:t>
                      </a:r>
                      <a:r>
                        <a:rPr lang="ru-RU" sz="1400" b="1" dirty="0" smtClean="0">
                          <a:solidFill>
                            <a:srgbClr val="009900"/>
                          </a:solidFill>
                          <a:latin typeface="+mn-lt"/>
                        </a:rPr>
                        <a:t>02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 Управление инженерными данными и процессами информационного моделирования в строительстве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Б1.В.ДВ.05.</a:t>
                      </a:r>
                      <a:r>
                        <a:rPr lang="ru-RU" sz="1400" b="1" dirty="0" smtClean="0">
                          <a:solidFill>
                            <a:srgbClr val="800080"/>
                          </a:solidFill>
                          <a:latin typeface="+mn-lt"/>
                        </a:rPr>
                        <a:t>03</a:t>
                      </a:r>
                      <a:r>
                        <a:rPr lang="ru-RU" sz="1400" b="1" dirty="0" smtClean="0">
                          <a:solidFill>
                            <a:srgbClr val="004972"/>
                          </a:solidFill>
                          <a:latin typeface="+mn-lt"/>
                        </a:rPr>
                        <a:t> Информационное обеспечение аддитивных технологий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2166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0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7568" y="367074"/>
            <a:ext cx="8841232" cy="812979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120"/>
              </a:lnSpc>
              <a:spcBef>
                <a:spcPts val="500"/>
              </a:spcBef>
            </a:pPr>
            <a:r>
              <a:rPr lang="ru-RU" sz="2000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Послание Президента Федеральному Собранию</a:t>
            </a:r>
            <a:br>
              <a:rPr lang="ru-RU" sz="2000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</a:br>
            <a:r>
              <a:rPr lang="ru-RU" sz="2000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21 февраля 2023 </a:t>
            </a:r>
            <a:r>
              <a:rPr lang="ru-RU" sz="2000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года</a:t>
            </a:r>
            <a:endParaRPr lang="ru-RU" sz="2000" cap="all" dirty="0">
              <a:solidFill>
                <a:srgbClr val="16529D"/>
              </a:solidFill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pic>
        <p:nvPicPr>
          <p:cNvPr id="12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07568" y="1524000"/>
            <a:ext cx="11051032" cy="4889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Наконец, 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очень важный вопрос – о нашей высшей школе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Здесь также назрели существенные изменения с учётом новых требований к специалистам в экономике, социальных отраслях, во всех сферах нашей жизни. 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Необходим синтез всего лучшего, что было в советской системе образования, и опыта последних десятилетий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 этой связи предлагается следующее.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Первое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вернуться к традиционной для нашей страны базовой 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подготовке специалистов с высшим образованием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Срок обучения 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может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составить 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 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четырёх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до 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шести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лет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При этом даже 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 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рамках одной специальности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и одного вуза могут быть предложены программы, 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разные по сроку подготовки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в зависимости </a:t>
            </a: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от конкретной профессии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отрасли и запроса рынка труда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Второе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если профессия 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требует дополнительной подготовки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узкой специализации, то в этом случае молодой человек 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сможет продолжить образование в магистратуре или ординатуре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Третье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в отдельный 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уровень профессионального образования 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будет выделена 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аспирантура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задача которой – 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готовить кадры для научной и преподавательской деятельности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Хочу подчеркнуть, 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переход на новую систему должен быть плавным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Правительству совместно с парламентариями потребуется внести многочисленные поправки в законодательство об образовании, о рынке труда и так далее. Здесь нужно всё продумать, проработать до мелочей. У молодёжи, у наших граждан должны появиться новые возможности для качественного образования, для трудоустройства, профессионального роста. </a:t>
            </a:r>
            <a:r>
              <a:rPr lang="ru-RU" sz="1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Повторю ещё раз: возможности, а не проблемы</a:t>
            </a:r>
            <a:r>
              <a:rPr lang="ru-RU" sz="1600" dirty="0">
                <a:solidFill>
                  <a:srgbClr val="020C2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1392931" y="6335757"/>
            <a:ext cx="265669" cy="365125"/>
          </a:xfrm>
          <a:prstGeom prst="rect">
            <a:avLst/>
          </a:prstGeom>
        </p:spPr>
        <p:txBody>
          <a:bodyPr/>
          <a:lstStyle/>
          <a:p>
            <a:fld id="{EE3715B9-5960-46BD-99DE-443E644F2E3A}" type="slidenum">
              <a:rPr lang="ru-RU" sz="1200" smtClean="0">
                <a:solidFill>
                  <a:srgbClr val="16529D"/>
                </a:solidFill>
              </a:rPr>
              <a:t>2</a:t>
            </a:fld>
            <a:endParaRPr lang="ru-RU" sz="1200" dirty="0">
              <a:solidFill>
                <a:srgbClr val="165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63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6"/>
            <a:ext cx="8876674" cy="7189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Поддержка треков </a:t>
            </a:r>
            <a:r>
              <a:rPr lang="ru-RU" sz="2000" b="1" cap="all" dirty="0" smtClean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ru-RU" sz="2000" b="1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обязательная часть)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6814" y="6309663"/>
            <a:ext cx="371786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20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71475" y="1126549"/>
            <a:ext cx="108299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None/>
            </a:pPr>
            <a:r>
              <a:rPr lang="ru-RU" altLang="ru-RU" sz="2000" b="1" dirty="0">
                <a:solidFill>
                  <a:srgbClr val="C00000"/>
                </a:solidFill>
                <a:latin typeface="+mn-lt"/>
                <a:cs typeface="Arial" pitchFamily="34" charset="0"/>
              </a:rPr>
              <a:t>08.03.01 </a:t>
            </a:r>
            <a:r>
              <a:rPr lang="ru-RU" altLang="ru-RU" sz="2000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Строительство, </a:t>
            </a:r>
            <a:r>
              <a:rPr lang="ru-RU" altLang="ru-RU" sz="2000" i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ОП  </a:t>
            </a:r>
            <a:r>
              <a:rPr lang="ru-RU" altLang="ru-RU" sz="2000" i="1" dirty="0">
                <a:solidFill>
                  <a:srgbClr val="C00000"/>
                </a:solidFill>
                <a:latin typeface="+mn-lt"/>
                <a:cs typeface="Arial" pitchFamily="34" charset="0"/>
              </a:rPr>
              <a:t>«Гидротехническое и природоохранное строительство» </a:t>
            </a:r>
            <a:endParaRPr lang="ru-RU" altLang="ru-RU" sz="1600" i="1" dirty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1476" y="1691148"/>
            <a:ext cx="10829925" cy="25391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914400" eaLnBrk="1" hangingPunct="1">
              <a:spcAft>
                <a:spcPts val="1200"/>
              </a:spcAft>
              <a:defRPr/>
            </a:pPr>
            <a:r>
              <a:rPr lang="ru-RU" altLang="ru-RU" b="1" i="1" u="sng" dirty="0">
                <a:solidFill>
                  <a:srgbClr val="16529D"/>
                </a:solidFill>
                <a:cs typeface="Arial" charset="0"/>
              </a:rPr>
              <a:t>Общепрофессиональные модули </a:t>
            </a:r>
          </a:p>
          <a:p>
            <a:pPr defTabSz="914400" eaLnBrk="1" hangingPunct="1">
              <a:defRPr/>
            </a:pPr>
            <a:r>
              <a:rPr lang="ru-RU" altLang="ru-RU" b="1" dirty="0">
                <a:solidFill>
                  <a:srgbClr val="16529D"/>
                </a:solidFill>
                <a:cs typeface="Arial" charset="0"/>
              </a:rPr>
              <a:t>Б1.0.09 Информационные технологии и программирование</a:t>
            </a:r>
          </a:p>
          <a:p>
            <a:pPr marL="715963" indent="-357188"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rgbClr val="16529D"/>
                </a:solidFill>
                <a:cs typeface="Arial" charset="0"/>
              </a:rPr>
              <a:t>Б1.О.09.01 </a:t>
            </a:r>
            <a:r>
              <a:rPr lang="ru-RU" b="1" dirty="0" smtClean="0">
                <a:solidFill>
                  <a:srgbClr val="16529D"/>
                </a:solidFill>
                <a:cs typeface="Arial" charset="0"/>
              </a:rPr>
              <a:t>Информатика (</a:t>
            </a:r>
            <a:r>
              <a:rPr lang="ru-RU" i="1" dirty="0" smtClean="0">
                <a:solidFill>
                  <a:srgbClr val="009900"/>
                </a:solidFill>
                <a:cs typeface="Arial" charset="0"/>
              </a:rPr>
              <a:t>дополнена</a:t>
            </a:r>
            <a:r>
              <a:rPr lang="ru-RU" b="1" dirty="0" smtClean="0">
                <a:solidFill>
                  <a:srgbClr val="16529D"/>
                </a:solidFill>
                <a:cs typeface="Arial" charset="0"/>
              </a:rPr>
              <a:t>)</a:t>
            </a:r>
            <a:endParaRPr lang="ru-RU" b="1" dirty="0">
              <a:solidFill>
                <a:srgbClr val="16529D"/>
              </a:solidFill>
              <a:cs typeface="Arial" charset="0"/>
            </a:endParaRPr>
          </a:p>
          <a:p>
            <a:pPr marL="715963" indent="-357188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rgbClr val="009900"/>
                </a:solidFill>
                <a:cs typeface="Arial" charset="0"/>
              </a:rPr>
              <a:t>Б1.О.09.02 Основы искусственного </a:t>
            </a:r>
            <a:r>
              <a:rPr lang="ru-RU" b="1" dirty="0" smtClean="0">
                <a:solidFill>
                  <a:srgbClr val="009900"/>
                </a:solidFill>
                <a:cs typeface="Arial" charset="0"/>
              </a:rPr>
              <a:t>интеллекта (</a:t>
            </a:r>
            <a:r>
              <a:rPr lang="ru-RU" i="1" dirty="0" smtClean="0">
                <a:solidFill>
                  <a:srgbClr val="009900"/>
                </a:solidFill>
                <a:cs typeface="Arial" charset="0"/>
              </a:rPr>
              <a:t>новая</a:t>
            </a:r>
            <a:r>
              <a:rPr lang="ru-RU" b="1" dirty="0" smtClean="0">
                <a:solidFill>
                  <a:srgbClr val="009900"/>
                </a:solidFill>
                <a:cs typeface="Arial" charset="0"/>
              </a:rPr>
              <a:t>)</a:t>
            </a:r>
            <a:endParaRPr lang="ru-RU" b="1" dirty="0">
              <a:solidFill>
                <a:srgbClr val="009900"/>
              </a:solidFill>
              <a:cs typeface="Arial" charset="0"/>
            </a:endParaRPr>
          </a:p>
          <a:p>
            <a:pPr defTabSz="914400" eaLnBrk="1" hangingPunct="1">
              <a:defRPr/>
            </a:pPr>
            <a:r>
              <a:rPr lang="ru-RU" altLang="ru-RU" b="1" dirty="0">
                <a:solidFill>
                  <a:srgbClr val="16529D"/>
                </a:solidFill>
                <a:cs typeface="Arial" charset="0"/>
              </a:rPr>
              <a:t>Б1.О.12 Технологии информационного моделирования и компьютерная графика</a:t>
            </a:r>
          </a:p>
          <a:p>
            <a:pPr marL="715963" indent="-357188"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rgbClr val="16529D"/>
                </a:solidFill>
                <a:cs typeface="Arial" charset="0"/>
              </a:rPr>
              <a:t>Б1.О.12.01 Инженерная и компьютерная </a:t>
            </a:r>
            <a:r>
              <a:rPr lang="ru-RU" b="1" dirty="0" smtClean="0">
                <a:solidFill>
                  <a:srgbClr val="16529D"/>
                </a:solidFill>
                <a:cs typeface="Arial" charset="0"/>
              </a:rPr>
              <a:t>графика (</a:t>
            </a:r>
            <a:r>
              <a:rPr lang="ru-RU" i="1" dirty="0">
                <a:solidFill>
                  <a:srgbClr val="009900"/>
                </a:solidFill>
                <a:cs typeface="Arial" charset="0"/>
              </a:rPr>
              <a:t>дополнена</a:t>
            </a:r>
            <a:r>
              <a:rPr lang="ru-RU" b="1" dirty="0" smtClean="0">
                <a:solidFill>
                  <a:srgbClr val="16529D"/>
                </a:solidFill>
                <a:cs typeface="Arial" charset="0"/>
              </a:rPr>
              <a:t>)</a:t>
            </a:r>
            <a:endParaRPr lang="ru-RU" b="1" dirty="0">
              <a:solidFill>
                <a:srgbClr val="16529D"/>
              </a:solidFill>
              <a:cs typeface="Arial" charset="0"/>
            </a:endParaRPr>
          </a:p>
          <a:p>
            <a:pPr marL="715963" indent="-357188">
              <a:buFont typeface="Wingdings" panose="05000000000000000000" pitchFamily="2" charset="2"/>
              <a:buChar char="Ø"/>
              <a:defRPr/>
            </a:pPr>
            <a:r>
              <a:rPr lang="ru-RU" b="1" dirty="0">
                <a:solidFill>
                  <a:srgbClr val="009900"/>
                </a:solidFill>
                <a:cs typeface="Arial" charset="0"/>
              </a:rPr>
              <a:t>Б1.О.12.02 Основы технологий информационного </a:t>
            </a:r>
            <a:r>
              <a:rPr lang="ru-RU" b="1" dirty="0" smtClean="0">
                <a:solidFill>
                  <a:srgbClr val="009900"/>
                </a:solidFill>
                <a:cs typeface="Arial" charset="0"/>
              </a:rPr>
              <a:t>моделирования (</a:t>
            </a:r>
            <a:r>
              <a:rPr lang="ru-RU" i="1" dirty="0">
                <a:solidFill>
                  <a:srgbClr val="009900"/>
                </a:solidFill>
                <a:cs typeface="Arial" charset="0"/>
              </a:rPr>
              <a:t>новая</a:t>
            </a:r>
            <a:r>
              <a:rPr lang="ru-RU" b="1" dirty="0">
                <a:solidFill>
                  <a:srgbClr val="009900"/>
                </a:solidFill>
                <a:cs typeface="Arial" charset="0"/>
              </a:rPr>
              <a:t>)</a:t>
            </a:r>
          </a:p>
          <a:p>
            <a:pPr marL="623888" indent="-285750" defTabSz="914400" eaLnBrk="1" hangingPunct="1">
              <a:spcAft>
                <a:spcPts val="1800"/>
              </a:spcAft>
              <a:buFont typeface="Wingdings" panose="05000000000000000000" pitchFamily="2" charset="2"/>
              <a:buChar char="Ø"/>
              <a:defRPr/>
            </a:pPr>
            <a:endParaRPr lang="ru-RU" b="1" dirty="0">
              <a:solidFill>
                <a:srgbClr val="16529D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Прямоугольник 2"/>
          <p:cNvSpPr>
            <a:spLocks noChangeArrowheads="1"/>
          </p:cNvSpPr>
          <p:nvPr/>
        </p:nvSpPr>
        <p:spPr bwMode="auto">
          <a:xfrm>
            <a:off x="371475" y="4394794"/>
            <a:ext cx="10829926" cy="19082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>
              <a:spcAft>
                <a:spcPts val="1200"/>
              </a:spcAft>
            </a:pPr>
            <a:r>
              <a:rPr lang="ru-RU" altLang="ru-RU" b="1" i="1" u="sng" dirty="0">
                <a:solidFill>
                  <a:srgbClr val="C00000"/>
                </a:solidFill>
                <a:latin typeface="+mn-lt"/>
                <a:cs typeface="Arial" pitchFamily="34" charset="0"/>
              </a:rPr>
              <a:t>Профессиональный  модуль </a:t>
            </a:r>
          </a:p>
          <a:p>
            <a:pPr defTabSz="914400" eaLnBrk="1" hangingPunct="1"/>
            <a:r>
              <a:rPr lang="ru-RU" altLang="ru-RU" b="1" dirty="0" smtClean="0">
                <a:solidFill>
                  <a:srgbClr val="C00000"/>
                </a:solidFill>
                <a:latin typeface="+mn-lt"/>
                <a:cs typeface="Arial" pitchFamily="34" charset="0"/>
              </a:rPr>
              <a:t>Б1.В.01 </a:t>
            </a:r>
            <a:r>
              <a:rPr lang="ru-RU" altLang="ru-RU" b="1" dirty="0">
                <a:solidFill>
                  <a:srgbClr val="C00000"/>
                </a:solidFill>
                <a:latin typeface="+mn-lt"/>
                <a:cs typeface="Arial" pitchFamily="34" charset="0"/>
              </a:rPr>
              <a:t>Цифровые технологии в гидротехнике</a:t>
            </a:r>
          </a:p>
          <a:p>
            <a:pPr marL="715963" indent="-357188" defTabSz="914400" eaLnBrk="1" hangingPunct="1">
              <a:buFont typeface="Wingdings" panose="05000000000000000000" pitchFamily="2" charset="2"/>
              <a:buChar char="Ø"/>
            </a:pPr>
            <a:r>
              <a:rPr lang="ru-RU" altLang="ru-RU" dirty="0" smtClean="0">
                <a:solidFill>
                  <a:srgbClr val="009900"/>
                </a:solidFill>
                <a:latin typeface="+mn-lt"/>
                <a:cs typeface="Arial" pitchFamily="34" charset="0"/>
              </a:rPr>
              <a:t>Б1.В.01.01 </a:t>
            </a:r>
            <a:r>
              <a:rPr lang="ru-RU" altLang="ru-RU" dirty="0">
                <a:solidFill>
                  <a:srgbClr val="009900"/>
                </a:solidFill>
                <a:latin typeface="+mn-lt"/>
                <a:cs typeface="Arial" pitchFamily="34" charset="0"/>
              </a:rPr>
              <a:t>Базы данных и геоинформационные технологии в водном хозяйстве</a:t>
            </a:r>
            <a:endParaRPr lang="en-US" altLang="ru-RU" dirty="0">
              <a:solidFill>
                <a:srgbClr val="009900"/>
              </a:solidFill>
              <a:latin typeface="+mn-lt"/>
              <a:cs typeface="Arial" pitchFamily="34" charset="0"/>
            </a:endParaRPr>
          </a:p>
          <a:p>
            <a:pPr marL="715963" indent="-357188" defTabSz="914400" eaLnBrk="1" hangingPunct="1">
              <a:buFont typeface="Wingdings" panose="05000000000000000000" pitchFamily="2" charset="2"/>
              <a:buChar char="Ø"/>
            </a:pPr>
            <a:r>
              <a:rPr lang="ru-RU" altLang="ru-RU" dirty="0" smtClean="0">
                <a:solidFill>
                  <a:srgbClr val="009900"/>
                </a:solidFill>
                <a:latin typeface="+mn-lt"/>
                <a:cs typeface="Arial" pitchFamily="34" charset="0"/>
              </a:rPr>
              <a:t>Б1.В.01.02 </a:t>
            </a:r>
            <a:r>
              <a:rPr lang="ru-RU" altLang="ru-RU" dirty="0">
                <a:solidFill>
                  <a:srgbClr val="009900"/>
                </a:solidFill>
                <a:latin typeface="+mn-lt"/>
                <a:cs typeface="Arial" pitchFamily="34" charset="0"/>
              </a:rPr>
              <a:t>Цифровые технологии мониторинга технического состояния гидротехнических сооружений</a:t>
            </a:r>
          </a:p>
          <a:p>
            <a:pPr marL="715963" indent="-357188" defTabSz="914400" eaLnBrk="1" hangingPunct="1">
              <a:buFont typeface="Wingdings" panose="05000000000000000000" pitchFamily="2" charset="2"/>
              <a:buChar char="Ø"/>
            </a:pPr>
            <a:r>
              <a:rPr lang="ru-RU" altLang="ru-RU" dirty="0" smtClean="0">
                <a:solidFill>
                  <a:srgbClr val="009900"/>
                </a:solidFill>
                <a:latin typeface="+mn-lt"/>
                <a:cs typeface="Arial" pitchFamily="34" charset="0"/>
              </a:rPr>
              <a:t>Б1.В.01.03 </a:t>
            </a:r>
            <a:r>
              <a:rPr lang="ru-RU" altLang="ru-RU" dirty="0">
                <a:solidFill>
                  <a:srgbClr val="009900"/>
                </a:solidFill>
                <a:latin typeface="+mn-lt"/>
                <a:cs typeface="Arial" pitchFamily="34" charset="0"/>
              </a:rPr>
              <a:t>Численное моделирование гидротехнических </a:t>
            </a:r>
            <a:r>
              <a:rPr lang="ru-RU" altLang="ru-RU" dirty="0" smtClean="0">
                <a:solidFill>
                  <a:srgbClr val="009900"/>
                </a:solidFill>
                <a:latin typeface="+mn-lt"/>
                <a:cs typeface="Arial" pitchFamily="34" charset="0"/>
              </a:rPr>
              <a:t>сооружений</a:t>
            </a:r>
            <a:endParaRPr lang="ru-RU" altLang="ru-RU" dirty="0">
              <a:solidFill>
                <a:srgbClr val="009900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286814" y="6309663"/>
            <a:ext cx="371786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21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93392" y="5540149"/>
            <a:ext cx="245900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1200" spc="300" dirty="0" smtClean="0">
                <a:solidFill>
                  <a:schemeClr val="accent5">
                    <a:lumMod val="75000"/>
                  </a:schemeClr>
                </a:solidFill>
              </a:rPr>
              <a:t>Санкт-Петербург, 2023</a:t>
            </a:r>
            <a:endParaRPr lang="en-US" sz="1200" spc="3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8972" y="1221070"/>
            <a:ext cx="7047846" cy="70788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ru-RU" sz="4800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СПАСИБО ЗА ВНИМАНИЕ!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28900" y="2095163"/>
            <a:ext cx="3187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Проректор НИУ МГСУ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Игнатьев Олег Владимирович</a:t>
            </a:r>
          </a:p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IgnatyevOV@mgsu.ru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" name="Picture 6" descr="http://qrcoder.ru/code/?https%3A%2F%2Fmgsu.ru%2Funiversityabout%2FRukovodstvo%2F&amp;4&amp;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273" y="3184700"/>
            <a:ext cx="2189242" cy="218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1" y="243097"/>
            <a:ext cx="5998758" cy="43523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 smtClean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Система образования</a:t>
            </a:r>
            <a:endParaRPr lang="ru-RU" sz="2000" b="1" cap="all" dirty="0">
              <a:solidFill>
                <a:srgbClr val="16529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87667" y="6309663"/>
            <a:ext cx="270933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3</a:t>
            </a:fld>
            <a:endParaRPr lang="ru-RU" dirty="0">
              <a:solidFill>
                <a:srgbClr val="16529D"/>
              </a:solidFill>
            </a:endParaRPr>
          </a:p>
        </p:txBody>
      </p:sp>
      <p:grpSp>
        <p:nvGrpSpPr>
          <p:cNvPr id="88" name="Группа 87"/>
          <p:cNvGrpSpPr/>
          <p:nvPr/>
        </p:nvGrpSpPr>
        <p:grpSpPr>
          <a:xfrm>
            <a:off x="2540289" y="1288854"/>
            <a:ext cx="3536770" cy="1203084"/>
            <a:chOff x="4445000" y="1295220"/>
            <a:chExt cx="3536770" cy="1203084"/>
          </a:xfrm>
        </p:grpSpPr>
        <p:sp>
          <p:nvSpPr>
            <p:cNvPr id="4" name="TextBox 3"/>
            <p:cNvSpPr txBox="1"/>
            <p:nvPr/>
          </p:nvSpPr>
          <p:spPr>
            <a:xfrm>
              <a:off x="4563848" y="1295221"/>
              <a:ext cx="341792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16529D"/>
                  </a:solidFill>
                </a:rPr>
                <a:t>Федеральные </a:t>
              </a:r>
              <a:r>
                <a:rPr lang="ru-RU" b="1" dirty="0">
                  <a:solidFill>
                    <a:srgbClr val="16529D"/>
                  </a:solidFill>
                </a:rPr>
                <a:t>государственные </a:t>
              </a:r>
              <a:endParaRPr lang="ru-RU" b="1" dirty="0" smtClean="0">
                <a:solidFill>
                  <a:srgbClr val="16529D"/>
                </a:solidFill>
              </a:endParaRPr>
            </a:p>
            <a:p>
              <a:pPr algn="ctr"/>
              <a:r>
                <a:rPr lang="ru-RU" b="1" dirty="0" smtClean="0">
                  <a:solidFill>
                    <a:srgbClr val="16529D"/>
                  </a:solidFill>
                </a:rPr>
                <a:t>образовательные стандарты</a:t>
              </a:r>
            </a:p>
            <a:p>
              <a:pPr algn="ctr"/>
              <a:r>
                <a:rPr lang="ru-RU" b="1" dirty="0" smtClean="0">
                  <a:solidFill>
                    <a:srgbClr val="16529D"/>
                  </a:solidFill>
                </a:rPr>
                <a:t>Федеральные </a:t>
              </a:r>
              <a:r>
                <a:rPr lang="ru-RU" b="1" dirty="0">
                  <a:solidFill>
                    <a:srgbClr val="16529D"/>
                  </a:solidFill>
                </a:rPr>
                <a:t>государственные </a:t>
              </a:r>
              <a:endParaRPr lang="ru-RU" b="1" dirty="0" smtClean="0">
                <a:solidFill>
                  <a:srgbClr val="16529D"/>
                </a:solidFill>
              </a:endParaRPr>
            </a:p>
            <a:p>
              <a:pPr algn="ctr"/>
              <a:r>
                <a:rPr lang="ru-RU" b="1" dirty="0" smtClean="0">
                  <a:solidFill>
                    <a:srgbClr val="16529D"/>
                  </a:solidFill>
                </a:rPr>
                <a:t>требования</a:t>
              </a:r>
              <a:endParaRPr lang="ru-RU" b="1" dirty="0">
                <a:solidFill>
                  <a:srgbClr val="16529D"/>
                </a:solidFill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4445000" y="1295220"/>
              <a:ext cx="3536770" cy="120308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550103" y="3256375"/>
            <a:ext cx="3338799" cy="952251"/>
            <a:chOff x="3897433" y="2697346"/>
            <a:chExt cx="3338799" cy="952251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900678" y="2697346"/>
              <a:ext cx="3332308" cy="952251"/>
            </a:xfrm>
            <a:prstGeom prst="roundRect">
              <a:avLst/>
            </a:prstGeom>
            <a:noFill/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97433" y="2726267"/>
              <a:ext cx="3338799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9900"/>
                  </a:solidFill>
                </a:rPr>
                <a:t>Образовательные организации</a:t>
              </a:r>
            </a:p>
            <a:p>
              <a:pPr algn="ctr"/>
              <a:r>
                <a:rPr lang="ru-RU" b="1" dirty="0" smtClean="0">
                  <a:solidFill>
                    <a:srgbClr val="009900"/>
                  </a:solidFill>
                </a:rPr>
                <a:t>Педагогические работники</a:t>
              </a:r>
            </a:p>
            <a:p>
              <a:pPr algn="ctr"/>
              <a:r>
                <a:rPr lang="ru-RU" b="1" dirty="0" smtClean="0">
                  <a:solidFill>
                    <a:srgbClr val="009900"/>
                  </a:solidFill>
                </a:rPr>
                <a:t>Обучающиеся</a:t>
              </a:r>
              <a:endParaRPr lang="ru-RU" b="1" dirty="0">
                <a:solidFill>
                  <a:srgbClr val="009900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74051" y="3234498"/>
            <a:ext cx="3789949" cy="996007"/>
            <a:chOff x="274051" y="3790022"/>
            <a:chExt cx="3789949" cy="996007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274051" y="3790022"/>
              <a:ext cx="3789949" cy="996007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8785" y="3790023"/>
              <a:ext cx="3451051" cy="9233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C00000"/>
                  </a:solidFill>
                </a:rPr>
                <a:t>Федеральные и региональные </a:t>
              </a:r>
            </a:p>
            <a:p>
              <a:pPr algn="ctr"/>
              <a:r>
                <a:rPr lang="ru-RU" b="1" dirty="0" smtClean="0">
                  <a:solidFill>
                    <a:srgbClr val="C00000"/>
                  </a:solidFill>
                </a:rPr>
                <a:t>органы государственной власти </a:t>
              </a:r>
            </a:p>
            <a:p>
              <a:pPr algn="ctr"/>
              <a:r>
                <a:rPr lang="ru-RU" b="1" dirty="0" smtClean="0">
                  <a:solidFill>
                    <a:srgbClr val="C00000"/>
                  </a:solidFill>
                </a:rPr>
                <a:t>(управление образованием)</a:t>
              </a:r>
              <a:endParaRPr lang="ru-RU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551725" y="4848820"/>
            <a:ext cx="3335553" cy="923331"/>
            <a:chOff x="3897433" y="5433020"/>
            <a:chExt cx="3335553" cy="923331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897433" y="5433021"/>
              <a:ext cx="3335553" cy="923330"/>
            </a:xfrm>
            <a:prstGeom prst="roundRect">
              <a:avLst/>
            </a:prstGeom>
            <a:noFill/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932767" y="5433020"/>
              <a:ext cx="330021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800080"/>
                  </a:solidFill>
                  <a:ea typeface="Times New Roman" panose="02020603050405020304" pitchFamily="18" charset="0"/>
                </a:rPr>
                <a:t>Организации</a:t>
              </a:r>
              <a:r>
                <a:rPr lang="ru-RU" b="1" dirty="0">
                  <a:solidFill>
                    <a:srgbClr val="800080"/>
                  </a:solidFill>
                  <a:ea typeface="Times New Roman" panose="02020603050405020304" pitchFamily="18" charset="0"/>
                </a:rPr>
                <a:t>, осуществляющие </a:t>
              </a:r>
              <a:endParaRPr lang="ru-RU" b="1" dirty="0" smtClean="0">
                <a:solidFill>
                  <a:srgbClr val="800080"/>
                </a:solidFill>
                <a:ea typeface="Times New Roman" panose="02020603050405020304" pitchFamily="18" charset="0"/>
              </a:endParaRPr>
            </a:p>
            <a:p>
              <a:pPr algn="ctr"/>
              <a:r>
                <a:rPr lang="ru-RU" b="1" dirty="0" smtClean="0">
                  <a:solidFill>
                    <a:srgbClr val="800080"/>
                  </a:solidFill>
                  <a:ea typeface="Times New Roman" panose="02020603050405020304" pitchFamily="18" charset="0"/>
                </a:rPr>
                <a:t>оценку </a:t>
              </a:r>
              <a:r>
                <a:rPr lang="ru-RU" b="1" i="1" dirty="0">
                  <a:solidFill>
                    <a:srgbClr val="800080"/>
                  </a:solidFill>
                  <a:ea typeface="Times New Roman" panose="02020603050405020304" pitchFamily="18" charset="0"/>
                </a:rPr>
                <a:t>качества</a:t>
              </a:r>
              <a:r>
                <a:rPr lang="ru-RU" b="1" dirty="0">
                  <a:solidFill>
                    <a:srgbClr val="800080"/>
                  </a:solidFill>
                  <a:ea typeface="Times New Roman" panose="02020603050405020304" pitchFamily="18" charset="0"/>
                </a:rPr>
                <a:t> образования</a:t>
              </a:r>
              <a:endParaRPr lang="ru-RU" b="1" dirty="0">
                <a:solidFill>
                  <a:srgbClr val="800080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8410820" y="3256374"/>
            <a:ext cx="3443129" cy="974129"/>
            <a:chOff x="8328699" y="3266602"/>
            <a:chExt cx="3443129" cy="931796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8331945" y="3266602"/>
              <a:ext cx="3439883" cy="931796"/>
            </a:xfrm>
            <a:prstGeom prst="round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28699" y="3390640"/>
              <a:ext cx="33941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00FF"/>
                  </a:solidFill>
                </a:rPr>
                <a:t>Объединения </a:t>
              </a:r>
              <a:r>
                <a:rPr lang="ru-RU" b="1" dirty="0">
                  <a:solidFill>
                    <a:srgbClr val="0000FF"/>
                  </a:solidFill>
                </a:rPr>
                <a:t>юридических лиц, </a:t>
              </a:r>
              <a:r>
                <a:rPr lang="ru-RU" b="1" dirty="0" smtClean="0">
                  <a:solidFill>
                    <a:srgbClr val="0000FF"/>
                  </a:solidFill>
                </a:rPr>
                <a:t>работодателей</a:t>
              </a:r>
              <a:endParaRPr lang="ru-RU" b="1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22" name="Прямая со стрелкой 21"/>
          <p:cNvCxnSpPr>
            <a:stCxn id="2" idx="3"/>
            <a:endCxn id="8" idx="1"/>
          </p:cNvCxnSpPr>
          <p:nvPr/>
        </p:nvCxnSpPr>
        <p:spPr>
          <a:xfrm flipV="1">
            <a:off x="4064000" y="3732501"/>
            <a:ext cx="489348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0" idx="1"/>
            <a:endCxn id="6" idx="3"/>
          </p:cNvCxnSpPr>
          <p:nvPr/>
        </p:nvCxnSpPr>
        <p:spPr>
          <a:xfrm flipH="1">
            <a:off x="7888902" y="3743439"/>
            <a:ext cx="525164" cy="3522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9" idx="0"/>
            <a:endCxn id="8" idx="2"/>
          </p:cNvCxnSpPr>
          <p:nvPr/>
        </p:nvCxnSpPr>
        <p:spPr>
          <a:xfrm flipV="1">
            <a:off x="6219502" y="4208626"/>
            <a:ext cx="0" cy="640195"/>
          </a:xfrm>
          <a:prstGeom prst="straightConnector1">
            <a:avLst/>
          </a:prstGeom>
          <a:ln w="38100">
            <a:solidFill>
              <a:srgbClr val="800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665791" y="2955734"/>
            <a:ext cx="616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</a:rPr>
              <a:t>УОО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43933" y="2931256"/>
            <a:ext cx="11895667" cy="1591774"/>
          </a:xfrm>
          <a:prstGeom prst="roundRect">
            <a:avLst/>
          </a:prstGeom>
          <a:noFill/>
          <a:ln>
            <a:solidFill>
              <a:srgbClr val="EF0A2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10459311" y="2529783"/>
            <a:ext cx="852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УОвСО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69" name="Соединительная линия уступом 68"/>
          <p:cNvCxnSpPr/>
          <p:nvPr/>
        </p:nvCxnSpPr>
        <p:spPr>
          <a:xfrm rot="5400000" flipH="1" flipV="1">
            <a:off x="1695250" y="2389459"/>
            <a:ext cx="1344103" cy="345978"/>
          </a:xfrm>
          <a:prstGeom prst="bentConnector2">
            <a:avLst/>
          </a:prstGeom>
          <a:ln w="28575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оединительная линия уступом 74"/>
          <p:cNvCxnSpPr>
            <a:stCxn id="10" idx="2"/>
            <a:endCxn id="9" idx="3"/>
          </p:cNvCxnSpPr>
          <p:nvPr/>
        </p:nvCxnSpPr>
        <p:spPr>
          <a:xfrm rot="5400000">
            <a:off x="8470652" y="3647129"/>
            <a:ext cx="1079983" cy="2246730"/>
          </a:xfrm>
          <a:prstGeom prst="bentConnector2">
            <a:avLst/>
          </a:prstGeom>
          <a:ln w="28575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Соединительная линия уступом 45"/>
          <p:cNvCxnSpPr>
            <a:stCxn id="2" idx="2"/>
            <a:endCxn id="9" idx="1"/>
          </p:cNvCxnSpPr>
          <p:nvPr/>
        </p:nvCxnSpPr>
        <p:spPr>
          <a:xfrm rot="16200000" flipH="1">
            <a:off x="2820385" y="3579145"/>
            <a:ext cx="1079981" cy="2382699"/>
          </a:xfrm>
          <a:prstGeom prst="bentConnector2">
            <a:avLst/>
          </a:prstGeom>
          <a:ln w="28575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Скругленный прямоугольник 88"/>
          <p:cNvSpPr/>
          <p:nvPr/>
        </p:nvSpPr>
        <p:spPr>
          <a:xfrm>
            <a:off x="4445000" y="2993552"/>
            <a:ext cx="7467600" cy="1393602"/>
          </a:xfrm>
          <a:prstGeom prst="roundRect">
            <a:avLst/>
          </a:prstGeom>
          <a:noFill/>
          <a:ln w="19050">
            <a:solidFill>
              <a:srgbClr val="16529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Группа 31"/>
          <p:cNvGrpSpPr/>
          <p:nvPr/>
        </p:nvGrpSpPr>
        <p:grpSpPr>
          <a:xfrm>
            <a:off x="6343661" y="1284495"/>
            <a:ext cx="3536770" cy="1203084"/>
            <a:chOff x="4445000" y="1295220"/>
            <a:chExt cx="3536770" cy="1203084"/>
          </a:xfrm>
        </p:grpSpPr>
        <p:sp>
          <p:nvSpPr>
            <p:cNvPr id="33" name="TextBox 32"/>
            <p:cNvSpPr txBox="1"/>
            <p:nvPr/>
          </p:nvSpPr>
          <p:spPr>
            <a:xfrm>
              <a:off x="4492273" y="1547717"/>
              <a:ext cx="34422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16529D"/>
                  </a:solidFill>
                </a:rPr>
                <a:t>Профессиональные стандарты</a:t>
              </a:r>
              <a:endParaRPr lang="ru-RU" b="1" dirty="0" smtClean="0">
                <a:solidFill>
                  <a:srgbClr val="16529D"/>
                </a:solidFill>
              </a:endParaRPr>
            </a:p>
            <a:p>
              <a:pPr algn="ctr"/>
              <a:r>
                <a:rPr lang="ru-RU" b="1" dirty="0" smtClean="0">
                  <a:solidFill>
                    <a:srgbClr val="16529D"/>
                  </a:solidFill>
                </a:rPr>
                <a:t>Квалификационные требования</a:t>
              </a:r>
              <a:endParaRPr lang="ru-RU" b="1" dirty="0">
                <a:solidFill>
                  <a:srgbClr val="16529D"/>
                </a:solidFill>
              </a:endParaRPr>
            </a:p>
          </p:txBody>
        </p:sp>
        <p:sp>
          <p:nvSpPr>
            <p:cNvPr id="34" name="Скругленный прямоугольник 33"/>
            <p:cNvSpPr/>
            <p:nvPr/>
          </p:nvSpPr>
          <p:spPr>
            <a:xfrm>
              <a:off x="4445000" y="1295220"/>
              <a:ext cx="3536770" cy="120308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5" name="Соединительная линия уступом 34"/>
          <p:cNvCxnSpPr>
            <a:stCxn id="10" idx="0"/>
            <a:endCxn id="34" idx="3"/>
          </p:cNvCxnSpPr>
          <p:nvPr/>
        </p:nvCxnSpPr>
        <p:spPr>
          <a:xfrm rot="16200000" flipV="1">
            <a:off x="9322052" y="2444417"/>
            <a:ext cx="1370337" cy="253577"/>
          </a:xfrm>
          <a:prstGeom prst="bentConnector2">
            <a:avLst/>
          </a:prstGeom>
          <a:ln w="28575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4" idx="2"/>
            <a:endCxn id="8" idx="0"/>
          </p:cNvCxnSpPr>
          <p:nvPr/>
        </p:nvCxnSpPr>
        <p:spPr>
          <a:xfrm rot="16200000" flipH="1">
            <a:off x="4910205" y="1947077"/>
            <a:ext cx="767191" cy="185140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stCxn id="34" idx="2"/>
            <a:endCxn id="8" idx="0"/>
          </p:cNvCxnSpPr>
          <p:nvPr/>
        </p:nvCxnSpPr>
        <p:spPr>
          <a:xfrm rot="5400000">
            <a:off x="6781376" y="1925705"/>
            <a:ext cx="768796" cy="189254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4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1" y="243097"/>
            <a:ext cx="5998758" cy="43523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 smtClean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Качество образования</a:t>
            </a:r>
            <a:endParaRPr lang="ru-RU" sz="2000" b="1" cap="all" dirty="0">
              <a:solidFill>
                <a:srgbClr val="16529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87667" y="6309663"/>
            <a:ext cx="270933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4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4818461" y="2568442"/>
            <a:ext cx="2254015" cy="830997"/>
          </a:xfrm>
          <a:prstGeom prst="rect">
            <a:avLst/>
          </a:prstGeom>
          <a:noFill/>
          <a:ln w="19050">
            <a:solidFill>
              <a:srgbClr val="0D62B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dirty="0">
                <a:solidFill>
                  <a:srgbClr val="0D62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Разработка ОП</a:t>
            </a:r>
          </a:p>
          <a:p>
            <a:pPr algn="ctr"/>
            <a:r>
              <a:rPr lang="ru-RU" sz="2400" dirty="0">
                <a:solidFill>
                  <a:srgbClr val="0D62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(документация)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40943" y="3641339"/>
            <a:ext cx="2184059" cy="461665"/>
          </a:xfrm>
          <a:prstGeom prst="rect">
            <a:avLst/>
          </a:prstGeom>
          <a:noFill/>
          <a:ln w="19050">
            <a:solidFill>
              <a:srgbClr val="0D62B2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0D62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Реализация ОП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290515" y="4670793"/>
            <a:ext cx="2262158" cy="83099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Результаты </a:t>
            </a:r>
          </a:p>
          <a:p>
            <a:pPr algn="ctr"/>
            <a:r>
              <a:rPr lang="ru-RU" sz="2400" b="1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реализации ОП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0533" y="1498362"/>
            <a:ext cx="4080007" cy="1241430"/>
          </a:xfrm>
          <a:prstGeom prst="rect">
            <a:avLst/>
          </a:prstGeom>
          <a:noFill/>
          <a:ln w="19050">
            <a:solidFill>
              <a:srgbClr val="0D62B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D62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Разработка </a:t>
            </a:r>
            <a:r>
              <a:rPr lang="ru-RU" sz="2400" dirty="0" smtClean="0">
                <a:solidFill>
                  <a:srgbClr val="0D62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образовательной программы</a:t>
            </a:r>
            <a:endParaRPr lang="ru-RU" sz="2400" dirty="0">
              <a:solidFill>
                <a:srgbClr val="0D62B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400" dirty="0">
                <a:solidFill>
                  <a:srgbClr val="0D62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sz="2400" b="1" dirty="0">
                <a:solidFill>
                  <a:srgbClr val="0D62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планируемый результат</a:t>
            </a:r>
            <a:r>
              <a:rPr lang="ru-RU" sz="2400" dirty="0">
                <a:solidFill>
                  <a:srgbClr val="0D62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41" name="Соединительная линия уступом 40"/>
          <p:cNvCxnSpPr>
            <a:stCxn id="40" idx="3"/>
            <a:endCxn id="36" idx="0"/>
          </p:cNvCxnSpPr>
          <p:nvPr/>
        </p:nvCxnSpPr>
        <p:spPr>
          <a:xfrm>
            <a:off x="4530540" y="2119077"/>
            <a:ext cx="1414929" cy="449365"/>
          </a:xfrm>
          <a:prstGeom prst="bentConnector2">
            <a:avLst/>
          </a:prstGeom>
          <a:ln w="190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ная линия уступом 41"/>
          <p:cNvCxnSpPr>
            <a:stCxn id="36" idx="3"/>
            <a:endCxn id="38" idx="0"/>
          </p:cNvCxnSpPr>
          <p:nvPr/>
        </p:nvCxnSpPr>
        <p:spPr>
          <a:xfrm>
            <a:off x="7072476" y="2983941"/>
            <a:ext cx="1760497" cy="657398"/>
          </a:xfrm>
          <a:prstGeom prst="bentConnector2">
            <a:avLst/>
          </a:prstGeom>
          <a:ln w="190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38" idx="3"/>
            <a:endCxn id="39" idx="0"/>
          </p:cNvCxnSpPr>
          <p:nvPr/>
        </p:nvCxnSpPr>
        <p:spPr>
          <a:xfrm>
            <a:off x="9925002" y="3872172"/>
            <a:ext cx="496592" cy="798621"/>
          </a:xfrm>
          <a:prstGeom prst="bentConnector2">
            <a:avLst/>
          </a:prstGeom>
          <a:ln w="190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Соединительная линия уступом 43"/>
          <p:cNvCxnSpPr>
            <a:stCxn id="40" idx="2"/>
            <a:endCxn id="39" idx="1"/>
          </p:cNvCxnSpPr>
          <p:nvPr/>
        </p:nvCxnSpPr>
        <p:spPr>
          <a:xfrm rot="16200000" flipH="1">
            <a:off x="4717276" y="513053"/>
            <a:ext cx="2346500" cy="6799978"/>
          </a:xfrm>
          <a:prstGeom prst="bentConnector2">
            <a:avLst/>
          </a:prstGeom>
          <a:ln w="19050">
            <a:solidFill>
              <a:srgbClr val="C00000"/>
            </a:solidFill>
            <a:prstDash val="sys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Скругленный прямоугольник 46"/>
          <p:cNvSpPr/>
          <p:nvPr/>
        </p:nvSpPr>
        <p:spPr>
          <a:xfrm>
            <a:off x="193140" y="1327841"/>
            <a:ext cx="11504659" cy="3063163"/>
          </a:xfrm>
          <a:prstGeom prst="roundRect">
            <a:avLst/>
          </a:prstGeom>
          <a:noFill/>
          <a:ln w="1905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48" name="TextBox 47"/>
          <p:cNvSpPr txBox="1"/>
          <p:nvPr/>
        </p:nvSpPr>
        <p:spPr>
          <a:xfrm>
            <a:off x="2581983" y="5774185"/>
            <a:ext cx="6726970" cy="461665"/>
          </a:xfrm>
          <a:prstGeom prst="rect">
            <a:avLst/>
          </a:prstGeom>
          <a:noFill/>
          <a:ln w="28575">
            <a:solidFill>
              <a:srgbClr val="CC000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Критерии качества и </a:t>
            </a:r>
            <a:r>
              <a:rPr lang="ru-RU" sz="2400" b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потребности обучающегося</a:t>
            </a:r>
          </a:p>
        </p:txBody>
      </p:sp>
      <p:cxnSp>
        <p:nvCxnSpPr>
          <p:cNvPr id="49" name="Прямая со стрелкой 48"/>
          <p:cNvCxnSpPr>
            <a:stCxn id="47" idx="2"/>
            <a:endCxn id="48" idx="0"/>
          </p:cNvCxnSpPr>
          <p:nvPr/>
        </p:nvCxnSpPr>
        <p:spPr>
          <a:xfrm flipH="1">
            <a:off x="5945468" y="4391004"/>
            <a:ext cx="2" cy="1383181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331828" y="1416565"/>
            <a:ext cx="528882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667" b="1" i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Образовательная деятельность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15113" y="4851762"/>
            <a:ext cx="30607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Степень соответствия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3816" y="3648640"/>
            <a:ext cx="2610843" cy="461665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Ресурсы и условия</a:t>
            </a:r>
          </a:p>
        </p:txBody>
      </p:sp>
      <p:cxnSp>
        <p:nvCxnSpPr>
          <p:cNvPr id="53" name="Прямая со стрелкой 52"/>
          <p:cNvCxnSpPr>
            <a:stCxn id="52" idx="3"/>
            <a:endCxn id="38" idx="1"/>
          </p:cNvCxnSpPr>
          <p:nvPr/>
        </p:nvCxnSpPr>
        <p:spPr>
          <a:xfrm flipV="1">
            <a:off x="7264659" y="3872172"/>
            <a:ext cx="476284" cy="730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5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1" y="243097"/>
            <a:ext cx="5998758" cy="43523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 smtClean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Качество образования</a:t>
            </a:r>
            <a:endParaRPr lang="ru-RU" sz="2000" b="1" cap="all" dirty="0">
              <a:solidFill>
                <a:srgbClr val="16529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87667" y="6309663"/>
            <a:ext cx="270933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5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450531" y="1402375"/>
            <a:ext cx="11199603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70"/>
            <a:r>
              <a:rPr lang="ru-RU" sz="2667" dirty="0">
                <a:solidFill>
                  <a:srgbClr val="C00000"/>
                </a:solidFill>
              </a:rPr>
              <a:t>Высокая </a:t>
            </a:r>
            <a:r>
              <a:rPr lang="ru-RU" sz="2667" b="1" dirty="0">
                <a:solidFill>
                  <a:srgbClr val="C00000"/>
                </a:solidFill>
              </a:rPr>
              <a:t>степень соответствия </a:t>
            </a:r>
            <a:r>
              <a:rPr lang="ru-RU" sz="2667" dirty="0">
                <a:solidFill>
                  <a:srgbClr val="C00000"/>
                </a:solidFill>
              </a:rPr>
              <a:t>= </a:t>
            </a:r>
            <a:r>
              <a:rPr lang="ru-RU" sz="2667" b="1" dirty="0">
                <a:solidFill>
                  <a:srgbClr val="C00000"/>
                </a:solidFill>
              </a:rPr>
              <a:t>качество образования</a:t>
            </a:r>
            <a:r>
              <a:rPr lang="ru-RU" sz="2667" dirty="0">
                <a:solidFill>
                  <a:srgbClr val="C00000"/>
                </a:solidFill>
              </a:rPr>
              <a:t>?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7144" y="2743695"/>
            <a:ext cx="411375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Образовательная программа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0531" y="2594019"/>
            <a:ext cx="4993620" cy="3056511"/>
          </a:xfrm>
          <a:prstGeom prst="roundRect">
            <a:avLst/>
          </a:prstGeom>
          <a:noFill/>
          <a:ln w="19050">
            <a:solidFill>
              <a:srgbClr val="0066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274" y="4387957"/>
            <a:ext cx="4606133" cy="769441"/>
          </a:xfrm>
          <a:prstGeom prst="rect">
            <a:avLst/>
          </a:prstGeom>
          <a:noFill/>
          <a:ln w="28575">
            <a:solidFill>
              <a:srgbClr val="0D62B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0D62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Планируемые результаты образования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0956" y="3565645"/>
            <a:ext cx="4606133" cy="430887"/>
          </a:xfrm>
          <a:prstGeom prst="rect">
            <a:avLst/>
          </a:prstGeom>
          <a:noFill/>
          <a:ln>
            <a:solidFill>
              <a:srgbClr val="0066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Цели и задачи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52894" y="4387957"/>
            <a:ext cx="4606133" cy="76944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Фактические результаты образования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861768" y="2482315"/>
            <a:ext cx="4931880" cy="1639959"/>
          </a:xfrm>
          <a:prstGeom prst="roundRect">
            <a:avLst/>
          </a:prstGeom>
          <a:noFill/>
          <a:ln w="19050">
            <a:solidFill>
              <a:srgbClr val="0D62B2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04856" y="3225505"/>
            <a:ext cx="1677062" cy="707886"/>
          </a:xfrm>
          <a:prstGeom prst="rect">
            <a:avLst/>
          </a:prstGeom>
          <a:noFill/>
          <a:ln>
            <a:solidFill>
              <a:srgbClr val="006600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Формальная </a:t>
            </a:r>
          </a:p>
          <a:p>
            <a:pPr algn="ctr"/>
            <a:r>
              <a:rPr lang="ru-RU" sz="2000" b="1" i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оценка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139992" y="3225505"/>
            <a:ext cx="2401618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Оценка через </a:t>
            </a:r>
          </a:p>
          <a:p>
            <a:pPr algn="ctr"/>
            <a:r>
              <a:rPr lang="ru-RU" sz="20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востребованность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20912" y="2594019"/>
            <a:ext cx="4629221" cy="430887"/>
          </a:xfrm>
          <a:prstGeom prst="rect">
            <a:avLst/>
          </a:prstGeom>
          <a:noFill/>
          <a:ln>
            <a:solidFill>
              <a:srgbClr val="0D62B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>
                <a:solidFill>
                  <a:srgbClr val="0D62B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Ожидания обучающегося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5257092" y="4335074"/>
            <a:ext cx="1795803" cy="962244"/>
            <a:chOff x="3942818" y="3251305"/>
            <a:chExt cx="1346852" cy="721683"/>
          </a:xfrm>
        </p:grpSpPr>
        <p:sp>
          <p:nvSpPr>
            <p:cNvPr id="32" name="Двойная стрелка влево/вправо 31"/>
            <p:cNvSpPr/>
            <p:nvPr/>
          </p:nvSpPr>
          <p:spPr>
            <a:xfrm>
              <a:off x="3942818" y="3251305"/>
              <a:ext cx="1346852" cy="721683"/>
            </a:xfrm>
            <a:prstGeom prst="leftRight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43180" y="3450564"/>
              <a:ext cx="946125" cy="3231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ru-RU" sz="2200" b="1" dirty="0">
                  <a:solidFill>
                    <a:srgbClr val="0D62B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качество</a:t>
              </a:r>
            </a:p>
          </p:txBody>
        </p:sp>
      </p:grpSp>
      <p:sp>
        <p:nvSpPr>
          <p:cNvPr id="34" name="Стрелка углом 33"/>
          <p:cNvSpPr/>
          <p:nvPr/>
        </p:nvSpPr>
        <p:spPr>
          <a:xfrm rot="5400000" flipV="1">
            <a:off x="5656833" y="3371502"/>
            <a:ext cx="1415723" cy="981221"/>
          </a:xfrm>
          <a:prstGeom prst="bentArrow">
            <a:avLst>
              <a:gd name="adj1" fmla="val 23571"/>
              <a:gd name="adj2" fmla="val 30941"/>
              <a:gd name="adj3" fmla="val 25000"/>
              <a:gd name="adj4" fmla="val 4375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62600" y="5588543"/>
            <a:ext cx="3402104" cy="769441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Независимая</a:t>
            </a:r>
            <a:endParaRPr lang="ru-RU" sz="22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оценка</a:t>
            </a:r>
          </a:p>
        </p:txBody>
      </p:sp>
      <p:sp>
        <p:nvSpPr>
          <p:cNvPr id="4" name="Стрелка вниз 3"/>
          <p:cNvSpPr/>
          <p:nvPr/>
        </p:nvSpPr>
        <p:spPr>
          <a:xfrm flipV="1">
            <a:off x="9021336" y="5161002"/>
            <a:ext cx="484632" cy="427541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50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7"/>
            <a:ext cx="8876674" cy="43523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 smtClean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Разработка ФГОС ВО нового поколения</a:t>
            </a:r>
            <a:endParaRPr lang="ru-RU" sz="2000" b="1" cap="all" dirty="0">
              <a:solidFill>
                <a:srgbClr val="16529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87667" y="6309663"/>
            <a:ext cx="270933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6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331694" y="1264024"/>
            <a:ext cx="10822432" cy="283154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indent="361950"/>
            <a:r>
              <a:rPr lang="ru-RU" sz="2400" dirty="0" smtClean="0">
                <a:solidFill>
                  <a:srgbClr val="2D396B"/>
                </a:solidFill>
              </a:rPr>
              <a:t>Протокол № 5-пр/18 от 18.11.202</a:t>
            </a:r>
            <a:r>
              <a:rPr lang="en-US" sz="2400" dirty="0" smtClean="0">
                <a:solidFill>
                  <a:srgbClr val="2D396B"/>
                </a:solidFill>
              </a:rPr>
              <a:t>2</a:t>
            </a:r>
            <a:r>
              <a:rPr lang="ru-RU" sz="2400" dirty="0" smtClean="0">
                <a:solidFill>
                  <a:srgbClr val="2D396B"/>
                </a:solidFill>
              </a:rPr>
              <a:t> совещания МОН РФ на тему:</a:t>
            </a:r>
          </a:p>
          <a:p>
            <a:r>
              <a:rPr lang="ru-RU" sz="2400" dirty="0" smtClean="0">
                <a:solidFill>
                  <a:srgbClr val="2D396B"/>
                </a:solidFill>
              </a:rPr>
              <a:t>«</a:t>
            </a:r>
            <a:r>
              <a:rPr lang="ru-RU" sz="2400" dirty="0">
                <a:solidFill>
                  <a:srgbClr val="2D396B"/>
                </a:solidFill>
              </a:rPr>
              <a:t>Развитие системы высшего образования: разработка федеральных </a:t>
            </a:r>
            <a:r>
              <a:rPr lang="ru-RU" sz="2400" dirty="0" smtClean="0">
                <a:solidFill>
                  <a:srgbClr val="2D396B"/>
                </a:solidFill>
              </a:rPr>
              <a:t>государственных </a:t>
            </a:r>
            <a:r>
              <a:rPr lang="ru-RU" sz="2400" dirty="0">
                <a:solidFill>
                  <a:srgbClr val="2D396B"/>
                </a:solidFill>
              </a:rPr>
              <a:t>образовательных стандартов высшего образования нового </a:t>
            </a:r>
            <a:r>
              <a:rPr lang="ru-RU" sz="2400" dirty="0" smtClean="0">
                <a:solidFill>
                  <a:srgbClr val="2D396B"/>
                </a:solidFill>
              </a:rPr>
              <a:t>поколения»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2D396B"/>
                </a:solidFill>
              </a:rPr>
              <a:t>Одобрена </a:t>
            </a:r>
            <a:r>
              <a:rPr lang="ru-RU" sz="2400" dirty="0" smtClean="0">
                <a:solidFill>
                  <a:srgbClr val="C00000"/>
                </a:solidFill>
              </a:rPr>
              <a:t>концепция макета </a:t>
            </a:r>
            <a:r>
              <a:rPr lang="ru-RU" sz="2400" dirty="0" smtClean="0">
                <a:solidFill>
                  <a:srgbClr val="2D396B"/>
                </a:solidFill>
              </a:rPr>
              <a:t>федерального государственного образовательного стандарта </a:t>
            </a:r>
            <a:r>
              <a:rPr lang="ru-RU" sz="2400" dirty="0">
                <a:solidFill>
                  <a:srgbClr val="2D396B"/>
                </a:solidFill>
              </a:rPr>
              <a:t>высшего образования нового </a:t>
            </a:r>
            <a:r>
              <a:rPr lang="ru-RU" sz="2400" dirty="0" smtClean="0">
                <a:solidFill>
                  <a:srgbClr val="2D396B"/>
                </a:solidFill>
              </a:rPr>
              <a:t>поколения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2D396B"/>
                </a:solidFill>
              </a:rPr>
              <a:t>Установлены </a:t>
            </a:r>
            <a:r>
              <a:rPr lang="ru-RU" sz="2400" dirty="0" smtClean="0">
                <a:solidFill>
                  <a:srgbClr val="C00000"/>
                </a:solidFill>
              </a:rPr>
              <a:t>сроки дорожной карты </a:t>
            </a:r>
            <a:r>
              <a:rPr lang="ru-RU" sz="2400" dirty="0" smtClean="0">
                <a:solidFill>
                  <a:srgbClr val="2D396B"/>
                </a:solidFill>
              </a:rPr>
              <a:t>по разработке ФГОС ВО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31694" y="4312024"/>
            <a:ext cx="10822432" cy="1938992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indent="361950"/>
            <a:r>
              <a:rPr lang="ru-RU" sz="2400" dirty="0">
                <a:solidFill>
                  <a:srgbClr val="2D396B"/>
                </a:solidFill>
              </a:rPr>
              <a:t>Письмо МОН РФ от 02.05.2023 </a:t>
            </a:r>
            <a:r>
              <a:rPr lang="ru-RU" sz="2400" dirty="0" smtClean="0">
                <a:solidFill>
                  <a:srgbClr val="2D396B"/>
                </a:solidFill>
              </a:rPr>
              <a:t>№ МН-5/169012 о направлении </a:t>
            </a:r>
            <a:r>
              <a:rPr lang="ru-RU" sz="2400" dirty="0" smtClean="0">
                <a:solidFill>
                  <a:srgbClr val="C00000"/>
                </a:solidFill>
              </a:rPr>
              <a:t>скорректированного</a:t>
            </a:r>
            <a:r>
              <a:rPr lang="ru-RU" sz="2400" dirty="0" smtClean="0">
                <a:solidFill>
                  <a:srgbClr val="2D396B"/>
                </a:solidFill>
              </a:rPr>
              <a:t> с </a:t>
            </a:r>
            <a:r>
              <a:rPr lang="ru-RU" sz="2400" dirty="0">
                <a:solidFill>
                  <a:srgbClr val="2D396B"/>
                </a:solidFill>
              </a:rPr>
              <a:t>учетом Послания Президента Российской Федерации</a:t>
            </a:r>
          </a:p>
          <a:p>
            <a:pPr>
              <a:spcAft>
                <a:spcPts val="1200"/>
              </a:spcAft>
            </a:pPr>
            <a:r>
              <a:rPr lang="ru-RU" sz="2400" dirty="0">
                <a:solidFill>
                  <a:srgbClr val="2D396B"/>
                </a:solidFill>
              </a:rPr>
              <a:t>Федеральному Собранию Российской Федерации (21 февраля 2023 г</a:t>
            </a:r>
            <a:r>
              <a:rPr lang="ru-RU" sz="2400" dirty="0" smtClean="0">
                <a:solidFill>
                  <a:srgbClr val="2D396B"/>
                </a:solidFill>
              </a:rPr>
              <a:t>.) </a:t>
            </a:r>
            <a:r>
              <a:rPr lang="ru-RU" sz="2400" dirty="0" smtClean="0">
                <a:solidFill>
                  <a:srgbClr val="C00000"/>
                </a:solidFill>
              </a:rPr>
              <a:t>макета ФГОС ВО</a:t>
            </a:r>
            <a:r>
              <a:rPr lang="ru-RU" sz="2400" dirty="0" smtClean="0">
                <a:solidFill>
                  <a:srgbClr val="2D396B"/>
                </a:solidFill>
              </a:rPr>
              <a:t> нового </a:t>
            </a:r>
            <a:r>
              <a:rPr lang="ru-RU" sz="2400" dirty="0">
                <a:solidFill>
                  <a:srgbClr val="2D396B"/>
                </a:solidFill>
              </a:rPr>
              <a:t>поколения и </a:t>
            </a:r>
            <a:r>
              <a:rPr lang="ru-RU" sz="2400" dirty="0" smtClean="0">
                <a:solidFill>
                  <a:srgbClr val="2D396B"/>
                </a:solidFill>
              </a:rPr>
              <a:t>формы </a:t>
            </a:r>
            <a:r>
              <a:rPr lang="ru-RU" sz="2400" dirty="0">
                <a:solidFill>
                  <a:srgbClr val="2D396B"/>
                </a:solidFill>
              </a:rPr>
              <a:t>для заполнения в части </a:t>
            </a:r>
            <a:r>
              <a:rPr lang="ru-RU" sz="2400" dirty="0" smtClean="0">
                <a:solidFill>
                  <a:srgbClr val="C00000"/>
                </a:solidFill>
              </a:rPr>
              <a:t>наименования квалификаций </a:t>
            </a:r>
            <a:r>
              <a:rPr lang="ru-RU" sz="2400" dirty="0">
                <a:solidFill>
                  <a:srgbClr val="C00000"/>
                </a:solidFill>
              </a:rPr>
              <a:t>и сроков обучения</a:t>
            </a:r>
            <a:r>
              <a:rPr lang="ru-RU" sz="2400" dirty="0">
                <a:solidFill>
                  <a:srgbClr val="2D396B"/>
                </a:solidFill>
              </a:rPr>
              <a:t> по направлениям высшего </a:t>
            </a:r>
            <a:r>
              <a:rPr lang="ru-RU" sz="2400" dirty="0" smtClean="0">
                <a:solidFill>
                  <a:srgbClr val="2D396B"/>
                </a:solidFill>
              </a:rPr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2164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7"/>
            <a:ext cx="8876674" cy="43523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 smtClean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Разработка ФГОС ВО нового поколения</a:t>
            </a:r>
            <a:endParaRPr lang="ru-RU" sz="2000" b="1" cap="all" dirty="0">
              <a:solidFill>
                <a:srgbClr val="16529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87667" y="6309663"/>
            <a:ext cx="270933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7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885718"/>
              </p:ext>
            </p:extLst>
          </p:nvPr>
        </p:nvGraphicFramePr>
        <p:xfrm>
          <a:off x="341679" y="1868260"/>
          <a:ext cx="11316921" cy="4018379"/>
        </p:xfrm>
        <a:graphic>
          <a:graphicData uri="http://schemas.openxmlformats.org/drawingml/2006/table">
            <a:tbl>
              <a:tblPr firstRow="1" firstCol="1" bandRow="1"/>
              <a:tblGrid>
                <a:gridCol w="648922"/>
                <a:gridCol w="609600"/>
                <a:gridCol w="4267199"/>
                <a:gridCol w="2286000"/>
                <a:gridCol w="1975864"/>
                <a:gridCol w="1529336"/>
              </a:tblGrid>
              <a:tr h="639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Коды УГН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Коды </a:t>
                      </a:r>
                      <a:r>
                        <a:rPr lang="ru-RU" sz="1200" b="1" dirty="0" smtClean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напр.</a:t>
                      </a:r>
                      <a:endParaRPr lang="ru-RU" sz="1200" b="1" dirty="0">
                        <a:solidFill>
                          <a:srgbClr val="0066CC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2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направлений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Квалификация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обучения </a:t>
                      </a:r>
                      <a:br>
                        <a:rPr lang="ru-RU" sz="12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очной форме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51213">
                <a:tc rowSpan="10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56091" marR="56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 И ЖИЛИЩНО-КОММУНАЛЬНОЕ ХОЗЯЙСТВО</a:t>
                      </a:r>
                    </a:p>
                  </a:txBody>
                  <a:tcPr marL="56091" marR="56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1400" dirty="0" smtClean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БВО</a:t>
                      </a:r>
                      <a:endParaRPr lang="ru-RU" sz="1400" dirty="0">
                        <a:solidFill>
                          <a:srgbClr val="0066CC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инженер-менеджер</a:t>
                      </a:r>
                      <a:endParaRPr lang="ru-RU" sz="1400" b="0" dirty="0">
                        <a:solidFill>
                          <a:srgbClr val="008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года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9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лет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90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магистратуры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3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Жилищно-коммунальное хозяйство </a:t>
                      </a:r>
                      <a:br>
                        <a:rPr lang="ru-RU" sz="1600" b="1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коммунальная инфраструктура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1400" dirty="0" smtClean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БВО</a:t>
                      </a:r>
                      <a:endParaRPr lang="ru-RU" sz="1400" dirty="0">
                        <a:solidFill>
                          <a:srgbClr val="0066CC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инженер-менеджер</a:t>
                      </a:r>
                      <a:endParaRPr lang="ru-RU" sz="1400" b="0" dirty="0">
                        <a:solidFill>
                          <a:srgbClr val="008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года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98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лет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24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магистратуры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23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 уникальных зданий </a:t>
                      </a:r>
                      <a:br>
                        <a:rPr lang="ru-RU" sz="16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сооружений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1400" dirty="0" smtClean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БВО</a:t>
                      </a:r>
                      <a:endParaRPr lang="ru-RU" sz="1400" dirty="0">
                        <a:solidFill>
                          <a:srgbClr val="0066CC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инженер, </a:t>
                      </a:r>
                      <a:br>
                        <a:rPr lang="ru-RU" sz="1400" b="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инженер-исследователь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лет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5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Автомобильные дороги и аэродромы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1400" dirty="0" smtClean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БВО</a:t>
                      </a:r>
                      <a:endParaRPr lang="ru-RU" sz="1400" dirty="0">
                        <a:solidFill>
                          <a:srgbClr val="0066CC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лет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92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8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Строительство, эксплуатация автодорожных мостов и тоннелей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</a:t>
                      </a:r>
                      <a:r>
                        <a:rPr lang="ru-RU" sz="1400" dirty="0" smtClean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БВО</a:t>
                      </a:r>
                      <a:endParaRPr lang="ru-RU" sz="1400" dirty="0">
                        <a:solidFill>
                          <a:srgbClr val="0066CC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66CC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лет</a:t>
                      </a:r>
                    </a:p>
                  </a:txBody>
                  <a:tcPr marL="56091" marR="56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74050" y="1042462"/>
            <a:ext cx="3055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Структура УГН (новая)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21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7"/>
            <a:ext cx="8876674" cy="43523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Изменения структуры высшего образования*</a:t>
            </a:r>
            <a:endParaRPr lang="ru-RU" sz="2000" b="1" cap="all" dirty="0">
              <a:solidFill>
                <a:srgbClr val="16529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87667" y="6309663"/>
            <a:ext cx="270933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8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050" y="1110923"/>
            <a:ext cx="10820400" cy="48572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4050" y="6309663"/>
            <a:ext cx="8147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solidFill>
                  <a:srgbClr val="0066CC"/>
                </a:solidFill>
              </a:rPr>
              <a:t>*) из презентации МАИ (участник пилотного проекта) на совете ректоров Москвы и МО 01.06.2023</a:t>
            </a:r>
            <a:endParaRPr lang="ru-RU" sz="1400" i="1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07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74050" y="243096"/>
            <a:ext cx="8876674" cy="7189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Нормативное обеспечение образовательной </a:t>
            </a:r>
            <a:r>
              <a:rPr lang="ru-RU" sz="2000" b="1" cap="all" dirty="0" smtClean="0">
                <a:solidFill>
                  <a:srgbClr val="16529D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деятельности</a:t>
            </a:r>
            <a:endParaRPr lang="ru-RU" sz="2000" b="1" cap="all" dirty="0">
              <a:solidFill>
                <a:srgbClr val="16529D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87667" y="6309663"/>
            <a:ext cx="270933" cy="365125"/>
          </a:xfrm>
        </p:spPr>
        <p:txBody>
          <a:bodyPr/>
          <a:lstStyle/>
          <a:p>
            <a:fld id="{AF658066-DA3B-41A0-B90B-9E57EDBB431B}" type="slidenum">
              <a:rPr lang="ru-RU" smtClean="0">
                <a:solidFill>
                  <a:srgbClr val="16529D"/>
                </a:solidFill>
              </a:rPr>
              <a:t>9</a:t>
            </a:fld>
            <a:endParaRPr lang="ru-RU" dirty="0">
              <a:solidFill>
                <a:srgbClr val="16529D"/>
              </a:solidFill>
            </a:endParaRPr>
          </a:p>
        </p:txBody>
      </p:sp>
      <p:pic>
        <p:nvPicPr>
          <p:cNvPr id="30" name="Picture 2" descr="D:\ЦИРС\02-МГСУ\ЛОГОТИП МГСУ\2022-новый\2022-Logotip-NIU-MGSU\2022-logo_cu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1" y="159011"/>
            <a:ext cx="457199" cy="80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4180" y="1321311"/>
            <a:ext cx="1129874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16529D"/>
                </a:solidFill>
              </a:rPr>
              <a:t>Федеральный </a:t>
            </a:r>
            <a:r>
              <a:rPr lang="ru-RU" sz="2200" dirty="0" smtClean="0">
                <a:solidFill>
                  <a:srgbClr val="16529D"/>
                </a:solidFill>
              </a:rPr>
              <a:t>закон </a:t>
            </a:r>
            <a:r>
              <a:rPr lang="ru-RU" sz="2200" dirty="0">
                <a:solidFill>
                  <a:srgbClr val="16529D"/>
                </a:solidFill>
              </a:rPr>
              <a:t>от 29 декабря 2012 г. N 273-ФЗ </a:t>
            </a:r>
            <a:r>
              <a:rPr lang="ru-RU" sz="2200" dirty="0" smtClean="0">
                <a:solidFill>
                  <a:srgbClr val="16529D"/>
                </a:solidFill>
              </a:rPr>
              <a:t>«Об </a:t>
            </a:r>
            <a:r>
              <a:rPr lang="ru-RU" sz="2200" dirty="0">
                <a:solidFill>
                  <a:srgbClr val="16529D"/>
                </a:solidFill>
              </a:rPr>
              <a:t>образовании в Российской </a:t>
            </a:r>
            <a:r>
              <a:rPr lang="ru-RU" sz="2200" dirty="0" smtClean="0">
                <a:solidFill>
                  <a:srgbClr val="16529D"/>
                </a:solidFill>
              </a:rPr>
              <a:t>Федерации»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200" dirty="0" smtClean="0">
              <a:solidFill>
                <a:srgbClr val="16529D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16529D"/>
                </a:solidFill>
              </a:rPr>
              <a:t>Приказ </a:t>
            </a:r>
            <a:r>
              <a:rPr lang="ru-RU" sz="2200" dirty="0">
                <a:solidFill>
                  <a:srgbClr val="16529D"/>
                </a:solidFill>
              </a:rPr>
              <a:t>Министерства </a:t>
            </a:r>
            <a:r>
              <a:rPr lang="ru-RU" sz="2200" dirty="0" smtClean="0">
                <a:solidFill>
                  <a:srgbClr val="16529D"/>
                </a:solidFill>
              </a:rPr>
              <a:t>науки и </a:t>
            </a:r>
            <a:r>
              <a:rPr lang="ru-RU" sz="2200" dirty="0">
                <a:solidFill>
                  <a:srgbClr val="16529D"/>
                </a:solidFill>
              </a:rPr>
              <a:t>высшего </a:t>
            </a:r>
            <a:r>
              <a:rPr lang="ru-RU" sz="2200" dirty="0" smtClean="0">
                <a:solidFill>
                  <a:srgbClr val="16529D"/>
                </a:solidFill>
              </a:rPr>
              <a:t>образования Российской Федерации от </a:t>
            </a:r>
            <a:r>
              <a:rPr lang="ru-RU" sz="2200" dirty="0">
                <a:solidFill>
                  <a:srgbClr val="16529D"/>
                </a:solidFill>
              </a:rPr>
              <a:t>6 апреля 2021 г. № </a:t>
            </a:r>
            <a:r>
              <a:rPr lang="ru-RU" sz="2200" dirty="0" smtClean="0">
                <a:solidFill>
                  <a:srgbClr val="16529D"/>
                </a:solidFill>
              </a:rPr>
              <a:t>245 «Об утверждении порядка </a:t>
            </a:r>
            <a:r>
              <a:rPr lang="ru-RU" sz="2200" dirty="0">
                <a:solidFill>
                  <a:srgbClr val="16529D"/>
                </a:solidFill>
              </a:rPr>
              <a:t>организации и осуществления образовательной деятельности по образовательным программам высшего образования - программам бакалавриата, программам специалитета, программам </a:t>
            </a:r>
            <a:r>
              <a:rPr lang="ru-RU" sz="2200" dirty="0" smtClean="0">
                <a:solidFill>
                  <a:srgbClr val="16529D"/>
                </a:solidFill>
              </a:rPr>
              <a:t>магистратуры»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200" dirty="0" smtClean="0">
              <a:solidFill>
                <a:srgbClr val="16529D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rgbClr val="006600"/>
                </a:solidFill>
              </a:rPr>
              <a:t>Приказ </a:t>
            </a:r>
            <a:r>
              <a:rPr lang="ru-RU" sz="2200" dirty="0">
                <a:solidFill>
                  <a:srgbClr val="006600"/>
                </a:solidFill>
              </a:rPr>
              <a:t>Министерства образования и науки РФ от 31 мая 2017 г. N 481 </a:t>
            </a:r>
            <a:r>
              <a:rPr lang="ru-RU" sz="2200" dirty="0" smtClean="0">
                <a:solidFill>
                  <a:srgbClr val="006600"/>
                </a:solidFill>
              </a:rPr>
              <a:t>«Об утверждении федерального </a:t>
            </a:r>
            <a:r>
              <a:rPr lang="ru-RU" sz="2200" dirty="0">
                <a:solidFill>
                  <a:srgbClr val="006600"/>
                </a:solidFill>
              </a:rPr>
              <a:t>государственного образовательного стандарта высшего образования - </a:t>
            </a:r>
            <a:r>
              <a:rPr lang="ru-RU" sz="2200" dirty="0" err="1">
                <a:solidFill>
                  <a:srgbClr val="006600"/>
                </a:solidFill>
              </a:rPr>
              <a:t>бакалавриат</a:t>
            </a:r>
            <a:r>
              <a:rPr lang="ru-RU" sz="2200" dirty="0">
                <a:solidFill>
                  <a:srgbClr val="006600"/>
                </a:solidFill>
              </a:rPr>
              <a:t> </a:t>
            </a:r>
            <a:r>
              <a:rPr lang="ru-RU" sz="2200" dirty="0" smtClean="0">
                <a:solidFill>
                  <a:srgbClr val="006600"/>
                </a:solidFill>
              </a:rPr>
              <a:t>по направлению </a:t>
            </a:r>
            <a:r>
              <a:rPr lang="ru-RU" sz="2200" dirty="0">
                <a:solidFill>
                  <a:srgbClr val="006600"/>
                </a:solidFill>
              </a:rPr>
              <a:t>подготовки 08.03.01 </a:t>
            </a:r>
            <a:r>
              <a:rPr lang="ru-RU" sz="2200" dirty="0" smtClean="0">
                <a:solidFill>
                  <a:srgbClr val="006600"/>
                </a:solidFill>
              </a:rPr>
              <a:t>Строительство» </a:t>
            </a:r>
            <a:endParaRPr lang="ru-RU" sz="2200" dirty="0">
              <a:solidFill>
                <a:srgbClr val="006600"/>
              </a:solidFill>
            </a:endParaRPr>
          </a:p>
          <a:p>
            <a:pPr marL="358775"/>
            <a:r>
              <a:rPr lang="ru-RU" sz="2200" i="1" dirty="0" smtClean="0">
                <a:solidFill>
                  <a:srgbClr val="006600"/>
                </a:solidFill>
              </a:rPr>
              <a:t>(с </a:t>
            </a:r>
            <a:r>
              <a:rPr lang="ru-RU" sz="2200" i="1" dirty="0">
                <a:solidFill>
                  <a:srgbClr val="006600"/>
                </a:solidFill>
              </a:rPr>
              <a:t>изменениями и дополнениями от</a:t>
            </a:r>
            <a:r>
              <a:rPr lang="ru-RU" sz="2200" i="1" dirty="0" smtClean="0">
                <a:solidFill>
                  <a:srgbClr val="006600"/>
                </a:solidFill>
              </a:rPr>
              <a:t>: 26 </a:t>
            </a:r>
            <a:r>
              <a:rPr lang="ru-RU" sz="2200" i="1" dirty="0">
                <a:solidFill>
                  <a:srgbClr val="006600"/>
                </a:solidFill>
              </a:rPr>
              <a:t>ноября 2020 г., 8 февраля </a:t>
            </a:r>
            <a:r>
              <a:rPr lang="ru-RU" sz="2200" i="1" dirty="0" smtClean="0">
                <a:solidFill>
                  <a:srgbClr val="006600"/>
                </a:solidFill>
              </a:rPr>
              <a:t>2021)</a:t>
            </a:r>
          </a:p>
        </p:txBody>
      </p:sp>
    </p:spTree>
    <p:extLst>
      <p:ext uri="{BB962C8B-B14F-4D97-AF65-F5344CB8AC3E}">
        <p14:creationId xmlns:p14="http://schemas.microsoft.com/office/powerpoint/2010/main" val="3761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3852</Words>
  <Application>Microsoft Office PowerPoint</Application>
  <PresentationFormat>Широкоэкранный</PresentationFormat>
  <Paragraphs>314</Paragraphs>
  <Slides>21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Times New Roman</vt:lpstr>
      <vt:lpstr>Verdana</vt:lpstr>
      <vt:lpstr>Wingdings</vt:lpstr>
      <vt:lpstr>Тема Office</vt:lpstr>
      <vt:lpstr>Разработка образовательных программ с возможностью формирования нескольких квалификаций в соответствии с ФГОС и профессиональными стандартами </vt:lpstr>
      <vt:lpstr>Послание Президента Федеральному Собранию 21 февраля 2023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Игнатьев Олег Владимирович</dc:creator>
  <cp:lastModifiedBy>Игнатьев Олег Владимирович</cp:lastModifiedBy>
  <cp:revision>21</cp:revision>
  <dcterms:created xsi:type="dcterms:W3CDTF">2023-08-28T06:30:27Z</dcterms:created>
  <dcterms:modified xsi:type="dcterms:W3CDTF">2023-08-28T08:38:44Z</dcterms:modified>
</cp:coreProperties>
</file>